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6" r:id="rId3"/>
    <p:sldId id="277" r:id="rId4"/>
    <p:sldId id="285" r:id="rId5"/>
    <p:sldId id="284" r:id="rId6"/>
    <p:sldId id="286" r:id="rId7"/>
    <p:sldId id="278" r:id="rId8"/>
    <p:sldId id="287" r:id="rId9"/>
    <p:sldId id="290" r:id="rId10"/>
    <p:sldId id="289" r:id="rId11"/>
    <p:sldId id="288" r:id="rId12"/>
    <p:sldId id="259" r:id="rId13"/>
    <p:sldId id="291" r:id="rId14"/>
    <p:sldId id="264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65" r:id="rId26"/>
  </p:sldIdLst>
  <p:sldSz cx="9144000" cy="6858000" type="screen4x3"/>
  <p:notesSz cx="6788150" cy="9917113"/>
  <p:embeddedFontLst>
    <p:embeddedFont>
      <p:font typeface="Angsana New" pitchFamily="18" charset="-34"/>
      <p:regular r:id="rId29"/>
      <p:bold r:id="rId30"/>
      <p:italic r:id="rId31"/>
      <p:boldItalic r:id="rId32"/>
    </p:embeddedFont>
    <p:embeddedFont>
      <p:font typeface="TH Chakra Petch" pitchFamily="2" charset="-34"/>
      <p:regular r:id="rId33"/>
      <p:bold r:id="rId34"/>
      <p:italic r:id="rId35"/>
      <p:boldItalic r:id="rId36"/>
    </p:embeddedFon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TH Niramit AS" pitchFamily="2" charset="-34"/>
      <p:regular r:id="rId41"/>
      <p:bold r:id="rId42"/>
      <p:italic r:id="rId43"/>
      <p:boldItalic r:id="rId44"/>
    </p:embeddedFont>
    <p:embeddedFont>
      <p:font typeface="Cordia New" pitchFamily="34" charset="-34"/>
      <p:regular r:id="rId45"/>
      <p:bold r:id="rId46"/>
      <p:italic r:id="rId47"/>
      <p:boldItalic r:id="rId48"/>
    </p:embeddedFont>
    <p:embeddedFont>
      <p:font typeface="Wingdings 2" pitchFamily="18" charset="2"/>
      <p:regular r:id="rId49"/>
    </p:embeddedFont>
    <p:embeddedFont>
      <p:font typeface="Franklin Gothic Book" pitchFamily="34" charset="0"/>
      <p:regular r:id="rId50"/>
      <p:italic r:id="rId51"/>
    </p:embeddedFont>
    <p:embeddedFont>
      <p:font typeface="LilyUPC" pitchFamily="34" charset="-34"/>
      <p:regular r:id="rId52"/>
      <p:bold r:id="rId53"/>
      <p:italic r:id="rId54"/>
      <p:boldItalic r:id="rId55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4058" autoAdjust="0"/>
  </p:normalViewPr>
  <p:slideViewPr>
    <p:cSldViewPr>
      <p:cViewPr varScale="1">
        <p:scale>
          <a:sx n="88" d="100"/>
          <a:sy n="88" d="100"/>
        </p:scale>
        <p:origin x="-9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3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l">
              <a:defRPr sz="1300"/>
            </a:lvl1pPr>
          </a:lstStyle>
          <a:p>
            <a:r>
              <a:rPr lang="th-TH" smtClean="0"/>
              <a:t>กองกลาง สำนักงานอธิการบดี 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049" y="0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r">
              <a:defRPr sz="1300"/>
            </a:lvl1pPr>
          </a:lstStyle>
          <a:p>
            <a:fld id="{BE1D2A05-C23F-4110-B670-24A469257E1F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19537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049" y="9419537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r">
              <a:defRPr sz="1300"/>
            </a:lvl1pPr>
          </a:lstStyle>
          <a:p>
            <a:fld id="{1D3E3B3F-6FEC-4E1E-AA23-5BDD42CE9FF6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l">
              <a:defRPr sz="1300"/>
            </a:lvl1pPr>
          </a:lstStyle>
          <a:p>
            <a:r>
              <a:rPr lang="th-TH" smtClean="0"/>
              <a:t>กองกลาง สำนักงานอธิการบดี 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5442" y="0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r">
              <a:defRPr sz="1300"/>
            </a:lvl1pPr>
          </a:lstStyle>
          <a:p>
            <a:fld id="{622956F4-3AB1-4760-B51A-177B29424595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53000" cy="3716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45" tIns="47723" rIns="95445" bIns="4772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5" y="4710630"/>
            <a:ext cx="5430520" cy="4462701"/>
          </a:xfrm>
          <a:prstGeom prst="rect">
            <a:avLst/>
          </a:prstGeom>
        </p:spPr>
        <p:txBody>
          <a:bodyPr vert="horz" lIns="95445" tIns="47723" rIns="95445" bIns="477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18963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5442" y="9418963"/>
            <a:ext cx="2941532" cy="495856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r">
              <a:defRPr sz="1300"/>
            </a:lvl1pPr>
          </a:lstStyle>
          <a:p>
            <a:fld id="{AD70160F-154B-45EA-BBEC-2ECCA1868A6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baseline="0" dirty="0" smtClean="0"/>
              <a:t>กองกลาง สำนักงานอธิการบดี มีหน้าที่ควบคุมเลขที่คำสั่ง จัดทำ จัดเก็บ และส่งให้หน่วยงานที่เกี่ยวข้องถือปฏิบัติ</a:t>
            </a:r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Cordia New (Body)"/>
                <a:cs typeface="Cordia New" pitchFamily="34" charset="-34"/>
              </a:rPr>
              <a:t>รูปแบบการจัดพิมพ์หน้ากระดาษที่ใช้ในปัจจุบัน ได้แก่</a:t>
            </a:r>
          </a:p>
          <a:p>
            <a:pPr marL="513733" indent="-513733"/>
            <a:r>
              <a:rPr lang="th-TH" dirty="0" smtClean="0">
                <a:latin typeface="Cordia New (Body)"/>
                <a:cs typeface="Cordia New" pitchFamily="34" charset="-34"/>
              </a:rPr>
              <a:t>1. การตั้งระยะขอบหน้ากระดาษ</a:t>
            </a:r>
          </a:p>
          <a:p>
            <a:pPr marL="513733" indent="-513733"/>
            <a:r>
              <a:rPr lang="th-TH" dirty="0" smtClean="0">
                <a:latin typeface="Cordia New (Body)"/>
                <a:cs typeface="Cordia New" pitchFamily="34" charset="-34"/>
              </a:rPr>
              <a:t>- ขอบซ้าย 3 เซนติเมตร	</a:t>
            </a:r>
          </a:p>
          <a:p>
            <a:pPr marL="513733" indent="-513733"/>
            <a:r>
              <a:rPr lang="th-TH" dirty="0" smtClean="0">
                <a:latin typeface="Cordia New (Body)"/>
                <a:cs typeface="Cordia New" pitchFamily="34" charset="-34"/>
              </a:rPr>
              <a:t>- ขอบขวา 2 เซนติเมตร</a:t>
            </a:r>
          </a:p>
          <a:p>
            <a:pPr marL="513733" indent="-513733"/>
            <a:r>
              <a:rPr lang="th-TH" dirty="0" smtClean="0">
                <a:latin typeface="Cordia New (Body)"/>
                <a:cs typeface="Cordia New" pitchFamily="34" charset="-34"/>
              </a:rPr>
              <a:t>- ขอบบน 1.5 เซนติเมตร	</a:t>
            </a:r>
          </a:p>
          <a:p>
            <a:pPr marL="513733" indent="-513733"/>
            <a:r>
              <a:rPr lang="th-TH" dirty="0" smtClean="0">
                <a:latin typeface="Cordia New (Body)"/>
                <a:cs typeface="Cordia New" pitchFamily="34" charset="-34"/>
              </a:rPr>
              <a:t>- ขอบล่าง 2 เซนติเมตร</a:t>
            </a:r>
          </a:p>
          <a:p>
            <a:pPr marL="513733" indent="-513733"/>
            <a:r>
              <a:rPr lang="th-TH" dirty="0" smtClean="0">
                <a:latin typeface="Cordia New (Body)"/>
                <a:cs typeface="Cordia New" pitchFamily="34" charset="-34"/>
              </a:rPr>
              <a:t>2. การตั้งระยะบรรทัด ให้ใช้ค่าระยะบรรทัดปกติ คือ 1 เท่า</a:t>
            </a:r>
            <a:endParaRPr lang="en-US" dirty="0" smtClean="0">
              <a:latin typeface="Cordia New (Body)"/>
              <a:cs typeface="Cordia New" pitchFamily="34" charset="-34"/>
            </a:endParaRPr>
          </a:p>
          <a:p>
            <a:r>
              <a:rPr lang="en-US" dirty="0" smtClean="0">
                <a:latin typeface="Cordia New (Body)"/>
                <a:cs typeface="Cordia New" pitchFamily="34" charset="-34"/>
              </a:rPr>
              <a:t>3. </a:t>
            </a:r>
            <a:r>
              <a:rPr lang="th-TH" dirty="0" smtClean="0">
                <a:latin typeface="Cordia New (Body)"/>
                <a:cs typeface="Cordia New" pitchFamily="34" charset="-34"/>
              </a:rPr>
              <a:t>ตราครุฑ 3 </a:t>
            </a:r>
            <a:r>
              <a:rPr lang="en-US" dirty="0" smtClean="0">
                <a:latin typeface="Cordia New (Body)"/>
                <a:cs typeface="Cordia New" pitchFamily="34" charset="-34"/>
              </a:rPr>
              <a:t>x 3 </a:t>
            </a:r>
            <a:r>
              <a:rPr lang="th-TH" dirty="0" smtClean="0">
                <a:latin typeface="Cordia New (Body)"/>
                <a:cs typeface="Cordia New" pitchFamily="34" charset="-34"/>
              </a:rPr>
              <a:t>เซนติเมตร ห่างจากขอบกระดาษบน 2.5 เซนติเมตร</a:t>
            </a:r>
          </a:p>
          <a:p>
            <a:r>
              <a:rPr lang="th-TH" dirty="0" smtClean="0">
                <a:latin typeface="Cordia New (Body)"/>
                <a:cs typeface="Cordia New" pitchFamily="34" charset="-34"/>
              </a:rPr>
              <a:t>4. ขนาดตัวอักษร 16 </a:t>
            </a:r>
            <a:r>
              <a:rPr lang="en-US" dirty="0" smtClean="0">
                <a:latin typeface="Cordia New (Body)"/>
                <a:cs typeface="Cordia New" pitchFamily="34" charset="-34"/>
              </a:rPr>
              <a:t>Point </a:t>
            </a:r>
          </a:p>
          <a:p>
            <a:r>
              <a:rPr lang="en-US" dirty="0" smtClean="0">
                <a:latin typeface="Cordia New (Body)"/>
                <a:cs typeface="Cordia New" pitchFamily="34" charset="-34"/>
              </a:rPr>
              <a:t>5. </a:t>
            </a:r>
            <a:r>
              <a:rPr lang="th-TH" dirty="0" smtClean="0">
                <a:latin typeface="Cordia New (Body)"/>
                <a:cs typeface="Cordia New" pitchFamily="34" charset="-34"/>
              </a:rPr>
              <a:t>รูปแบบตัวอักษร นิยมใช้ </a:t>
            </a:r>
            <a:r>
              <a:rPr lang="en-US" dirty="0" smtClean="0">
                <a:latin typeface="Cordia New (Body)"/>
                <a:cs typeface="Cordia New" pitchFamily="34" charset="-34"/>
              </a:rPr>
              <a:t>TH </a:t>
            </a:r>
            <a:r>
              <a:rPr lang="en-US" dirty="0" err="1" smtClean="0">
                <a:latin typeface="Cordia New (Body)"/>
                <a:cs typeface="Cordia New" pitchFamily="34" charset="-34"/>
              </a:rPr>
              <a:t>Niramit</a:t>
            </a:r>
            <a:r>
              <a:rPr lang="en-US" dirty="0" smtClean="0">
                <a:latin typeface="Cordia New (Body)"/>
                <a:cs typeface="Cordia New" pitchFamily="34" charset="-34"/>
              </a:rPr>
              <a:t> AS </a:t>
            </a:r>
            <a:r>
              <a:rPr lang="th-TH" dirty="0" smtClean="0">
                <a:latin typeface="Cordia New (Body)"/>
                <a:cs typeface="Cordia New" pitchFamily="34" charset="-34"/>
              </a:rPr>
              <a:t>หรือ </a:t>
            </a:r>
            <a:r>
              <a:rPr lang="en-US" dirty="0" smtClean="0">
                <a:latin typeface="Cordia New (Body)"/>
                <a:cs typeface="Cordia New" pitchFamily="34" charset="-34"/>
              </a:rPr>
              <a:t>TH </a:t>
            </a:r>
            <a:r>
              <a:rPr lang="en-US" dirty="0" err="1" smtClean="0">
                <a:latin typeface="Cordia New (Body)"/>
                <a:cs typeface="Cordia New" pitchFamily="34" charset="-34"/>
              </a:rPr>
              <a:t>SarabunPSK</a:t>
            </a:r>
            <a:endParaRPr lang="en-US" dirty="0" smtClean="0">
              <a:latin typeface="Cordia New (Body)"/>
              <a:cs typeface="Cordia New" pitchFamily="34" charset="-34"/>
            </a:endParaRPr>
          </a:p>
          <a:p>
            <a:endParaRPr lang="th-TH" dirty="0">
              <a:latin typeface="Cordia New (Body)"/>
              <a:cs typeface="Cordia New" pitchFamily="34" charset="-3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cs typeface="+mn-cs"/>
              </a:rPr>
              <a:t>คำสั่งใช้กระดาษตราครุฑ</a:t>
            </a:r>
            <a:r>
              <a:rPr lang="th-TH" baseline="0" dirty="0" smtClean="0">
                <a:cs typeface="+mn-cs"/>
              </a:rPr>
              <a:t> ซึ่งตราครุฑในหนังสือราชการ มี 2 ขนาด ได้แก่</a:t>
            </a:r>
          </a:p>
          <a:p>
            <a:r>
              <a:rPr lang="th-TH" baseline="0" dirty="0" smtClean="0">
                <a:cs typeface="+mn-cs"/>
              </a:rPr>
              <a:t>1. ขนาด 3</a:t>
            </a:r>
            <a:r>
              <a:rPr lang="en-US" baseline="0" dirty="0" smtClean="0">
                <a:cs typeface="+mn-cs"/>
              </a:rPr>
              <a:t>x3 </a:t>
            </a:r>
            <a:r>
              <a:rPr lang="th-TH" baseline="0" dirty="0" smtClean="0">
                <a:cs typeface="+mn-cs"/>
              </a:rPr>
              <a:t>เซนติเมตร ใช้ในหนังสือราชการภายนอก คำสั่ง ประกาศ หรือหนังสือประทับตรา เป็นต้น และ</a:t>
            </a:r>
          </a:p>
          <a:p>
            <a:r>
              <a:rPr lang="th-TH" dirty="0" smtClean="0">
                <a:cs typeface="+mn-cs"/>
              </a:rPr>
              <a:t>2. ขนาด 1.5</a:t>
            </a:r>
            <a:r>
              <a:rPr lang="en-US" dirty="0" smtClean="0">
                <a:cs typeface="+mn-cs"/>
              </a:rPr>
              <a:t>x</a:t>
            </a:r>
            <a:r>
              <a:rPr lang="th-TH" dirty="0" smtClean="0">
                <a:cs typeface="+mn-cs"/>
              </a:rPr>
              <a:t>1.5</a:t>
            </a:r>
            <a:r>
              <a:rPr lang="th-TH" baseline="0" dirty="0" smtClean="0">
                <a:cs typeface="+mn-cs"/>
              </a:rPr>
              <a:t> เซนติเมตร ใช้ในบันทึกข้อความ และซองจดหมาย</a:t>
            </a:r>
            <a:endParaRPr lang="th-TH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ตามระเบียบสำนักนายกรัฐมนตรี</a:t>
            </a:r>
            <a:r>
              <a:rPr lang="th-TH" baseline="0" dirty="0" smtClean="0"/>
              <a:t> ว่าด้วยงานสารบรรณ พ.ศ.2526 ระบุว่า คำสั่ง เป็นหนังสือสั่งการประเภทหนึ่ง นอกเหนือจากระเบียบ และข้อบังคับ หมายถึง บรรดาข้อความที่ผู้บังคับบัญชาสั่งการให้ปฏิบัติโดยชอบด้วยกฎหมาย ใช้กระดาษตราครุฑ และให้จัดทำตามแบบที่ 4 ท้ายระเบียบ</a:t>
            </a:r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cs typeface="+mn-cs"/>
              </a:rPr>
              <a:t>รูปภาพที่เห็น</a:t>
            </a:r>
            <a:r>
              <a:rPr lang="th-TH" baseline="0" dirty="0" smtClean="0">
                <a:cs typeface="+mn-cs"/>
              </a:rPr>
              <a:t> คือตัวอย่างคำสั่งมหาวิทยาลัยราช</a:t>
            </a:r>
            <a:r>
              <a:rPr lang="th-TH" baseline="0" dirty="0" err="1" smtClean="0">
                <a:cs typeface="+mn-cs"/>
              </a:rPr>
              <a:t>ภัฏ</a:t>
            </a:r>
            <a:r>
              <a:rPr lang="th-TH" baseline="0" dirty="0" smtClean="0">
                <a:cs typeface="+mn-cs"/>
              </a:rPr>
              <a:t>เชียงใหม่ ซึ่งเป็นคำสั่งเดินทางไปราชการ</a:t>
            </a:r>
            <a:r>
              <a:rPr lang="th-TH" baseline="0" dirty="0">
                <a:cs typeface="+mn-cs"/>
              </a:rPr>
              <a:t> </a:t>
            </a:r>
            <a:r>
              <a:rPr lang="th-TH" baseline="0" dirty="0" smtClean="0">
                <a:cs typeface="+mn-cs"/>
              </a:rPr>
              <a:t>สาระสำคัญของคำสั่งเดินทางไปราชการนั้น จะประกอบไปด้วย</a:t>
            </a:r>
          </a:p>
          <a:p>
            <a:r>
              <a:rPr lang="th-TH" baseline="0" dirty="0" smtClean="0">
                <a:cs typeface="+mn-cs"/>
              </a:rPr>
              <a:t>1. ใคร </a:t>
            </a:r>
          </a:p>
          <a:p>
            <a:r>
              <a:rPr lang="th-TH" baseline="0" dirty="0" smtClean="0">
                <a:cs typeface="+mn-cs"/>
              </a:rPr>
              <a:t>2. ทำอะไร</a:t>
            </a:r>
          </a:p>
          <a:p>
            <a:r>
              <a:rPr lang="th-TH" baseline="0" dirty="0" smtClean="0">
                <a:cs typeface="+mn-cs"/>
              </a:rPr>
              <a:t>3. ที่ไหน</a:t>
            </a:r>
          </a:p>
          <a:p>
            <a:r>
              <a:rPr lang="th-TH" baseline="0" dirty="0" smtClean="0">
                <a:cs typeface="+mn-cs"/>
              </a:rPr>
              <a:t>4. เมื่อไหร่</a:t>
            </a:r>
          </a:p>
          <a:p>
            <a:r>
              <a:rPr lang="th-TH" baseline="0" dirty="0" smtClean="0">
                <a:cs typeface="+mn-cs"/>
              </a:rPr>
              <a:t>5. อย่างไร คือ ระบุแหล่งงบประมาณที่ใช้ในการเดินทางไปราชการ และวิธีการเดินทาง โดยจะระบุเฉพาะการเดินทางโดยรถยนต์ของมหาวิทยาลัย รถยนต์ส่วนตัว และเครื่องบิน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cs typeface="+mn-cs"/>
              </a:rPr>
              <a:t>รูปภาพที่เห็น</a:t>
            </a:r>
            <a:r>
              <a:rPr lang="th-TH" baseline="0" dirty="0" smtClean="0">
                <a:cs typeface="+mn-cs"/>
              </a:rPr>
              <a:t> คือตัวอย่างคำสั่งมหาวิทยาลัยราช</a:t>
            </a:r>
            <a:r>
              <a:rPr lang="th-TH" baseline="0" dirty="0" err="1" smtClean="0">
                <a:cs typeface="+mn-cs"/>
              </a:rPr>
              <a:t>ภัฏ</a:t>
            </a:r>
            <a:r>
              <a:rPr lang="th-TH" baseline="0" dirty="0" smtClean="0">
                <a:cs typeface="+mn-cs"/>
              </a:rPr>
              <a:t>เชียงใหม่ ซึ่งเป็นคำสั่งเดินทางไปราชการ</a:t>
            </a:r>
            <a:r>
              <a:rPr lang="th-TH" baseline="0" dirty="0">
                <a:cs typeface="+mn-cs"/>
              </a:rPr>
              <a:t> </a:t>
            </a:r>
            <a:r>
              <a:rPr lang="th-TH" baseline="0" dirty="0" smtClean="0">
                <a:cs typeface="+mn-cs"/>
              </a:rPr>
              <a:t>สาระสำคัญของคำสั่งเดินทางไปราชการนั้น จะประกอบไปด้วย</a:t>
            </a:r>
          </a:p>
          <a:p>
            <a:r>
              <a:rPr lang="th-TH" baseline="0" dirty="0" smtClean="0">
                <a:cs typeface="+mn-cs"/>
              </a:rPr>
              <a:t>1. ใคร </a:t>
            </a:r>
          </a:p>
          <a:p>
            <a:r>
              <a:rPr lang="th-TH" baseline="0" dirty="0" smtClean="0">
                <a:cs typeface="+mn-cs"/>
              </a:rPr>
              <a:t>2. ทำอะไร</a:t>
            </a:r>
          </a:p>
          <a:p>
            <a:r>
              <a:rPr lang="th-TH" baseline="0" dirty="0" smtClean="0">
                <a:cs typeface="+mn-cs"/>
              </a:rPr>
              <a:t>3. ที่ไหน</a:t>
            </a:r>
          </a:p>
          <a:p>
            <a:r>
              <a:rPr lang="th-TH" baseline="0" dirty="0" smtClean="0">
                <a:cs typeface="+mn-cs"/>
              </a:rPr>
              <a:t>4. เมื่อไหร่</a:t>
            </a:r>
          </a:p>
          <a:p>
            <a:r>
              <a:rPr lang="th-TH" baseline="0" dirty="0" smtClean="0">
                <a:cs typeface="+mn-cs"/>
              </a:rPr>
              <a:t>5. อย่างไร คือ ระบุแหล่งงบประมาณที่ใช้ในการเดินทางไปราชการ และวิธีการเดินทาง โดยจะระบุเฉพาะการเดินทางโดยรถยนต์ของมหาวิทยาลัย รถยนต์ส่วนตัว และเครื่องบิน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h-TH" dirty="0" smtClean="0">
                <a:latin typeface="Cordia New (Body)"/>
              </a:rPr>
              <a:t>กระบวนการจัดทำคำสั่งของมหาวิทยาลัย จะแสดงตาม</a:t>
            </a:r>
            <a:r>
              <a:rPr lang="th-TH" baseline="0" dirty="0" smtClean="0">
                <a:latin typeface="Cordia New (Body)"/>
              </a:rPr>
              <a:t> </a:t>
            </a:r>
            <a:r>
              <a:rPr lang="en-US" baseline="0" dirty="0" smtClean="0">
                <a:latin typeface="Cordia New (Body)"/>
              </a:rPr>
              <a:t>Flowchart </a:t>
            </a:r>
            <a:r>
              <a:rPr lang="th-TH" baseline="0" dirty="0" smtClean="0">
                <a:latin typeface="Cordia New (Body)"/>
              </a:rPr>
              <a:t>ดังภาพ โดยแยกเป็น 2 กรณี ได้แก่ </a:t>
            </a:r>
          </a:p>
          <a:p>
            <a:r>
              <a:rPr lang="th-TH" baseline="0" dirty="0" smtClean="0">
                <a:latin typeface="Cordia New (Body)"/>
              </a:rPr>
              <a:t>1. กรณีหน่วยงานต้นสังกัดทำมาเอง</a:t>
            </a:r>
          </a:p>
          <a:p>
            <a:r>
              <a:rPr lang="th-TH" dirty="0" smtClean="0">
                <a:latin typeface="Cordia New (Body)"/>
              </a:rPr>
              <a:t>2. กรณีหน่วยงานขอให้กองกลางจัดทำคำสั่งให้</a:t>
            </a:r>
          </a:p>
          <a:p>
            <a:r>
              <a:rPr lang="th-TH" dirty="0" smtClean="0">
                <a:latin typeface="Cordia New (Body)"/>
              </a:rPr>
              <a:t>ในกรณีที่ 1 เมื่อหน่วยงานส่งบันทึกข้อความ</a:t>
            </a:r>
            <a:r>
              <a:rPr lang="th-TH" baseline="0" dirty="0" smtClean="0">
                <a:latin typeface="Cordia New (Body)"/>
              </a:rPr>
              <a:t> พร้อมคำสั่งที่ขอลงนามมายังกองกลาง กองกลางจะทำการลงรับหนังสือ (โดยพี่พิกุล) แล้วนำเสนอผู้บริหารลงนาม</a:t>
            </a:r>
          </a:p>
          <a:p>
            <a:r>
              <a:rPr lang="th-TH" baseline="0" dirty="0" smtClean="0">
                <a:latin typeface="Cordia New (Body)"/>
              </a:rPr>
              <a:t>ส่วนกรณีที่ 2 คือหน่วยงานส่งบันทึกข้อความขอให้กองกลางออกคำสั่งให้ กองกลางจะแยกคำสั่งออกเป็น 2 ประเภทคือคำสั่งเดินทางไปราชการ และคำสั่งอื่นๆ ถ้าเป็นคำสั่งอื่นๆ กองกลางจะลงรับหนังสือ แล้วเสนอผู้บริหาร ถ้าเป็นคำสั่งเดินทางไปราชการ กองกลางจะทำการแยกออกเป็น 2 ประเภท คือ</a:t>
            </a:r>
          </a:p>
          <a:p>
            <a:r>
              <a:rPr lang="th-TH" baseline="0" dirty="0" smtClean="0">
                <a:latin typeface="Cordia New (Body)"/>
              </a:rPr>
              <a:t>1. กรณีหน่วยงานต้นสังกัดอนุญาตให้บุคลากรในสังกัดเดินทางไปราชการ และมีการแนบเอกสารหลักฐานครบถ้วน เช่น ใบมอบหมายงาน เรื่องเดิม กองกลางจะไม่มีการลงรับหนังสือ แต่จะพิมพ์คำสั่งปะหน้าบันทึกข้อความ แล้วนำเสนอผู้บริหารลงนาม </a:t>
            </a:r>
          </a:p>
          <a:p>
            <a:r>
              <a:rPr lang="th-TH" dirty="0" smtClean="0">
                <a:latin typeface="Cordia New (Body)"/>
              </a:rPr>
              <a:t>2. กรณีเป็นการเดินทางไปราชการของหัวหน้าหน่วยงาน</a:t>
            </a:r>
            <a:r>
              <a:rPr lang="th-TH" baseline="0" dirty="0" smtClean="0">
                <a:latin typeface="Cordia New (Body)"/>
              </a:rPr>
              <a:t> เช่น คณบดี ผู้อำนวยการ สถาบัน/สำนัก/ศูนย์ มีการขออนุมัติงบประมาณจากงบกลางของมหาวิทยาลัย หรือขอใช้ยานพาหนะพร้อมพนักงานขับรถ กองกลางจะทำการลงรับหนังสือ และเสนอผู้บริหารอนุญาตก่อน กองกลางถึงจะพิมพ์คำสั่งเสนอผู้บริหารลงนามอีกรอบ</a:t>
            </a:r>
          </a:p>
          <a:p>
            <a:r>
              <a:rPr lang="th-TH" baseline="0" dirty="0" smtClean="0">
                <a:latin typeface="Cordia New (Body)"/>
              </a:rPr>
              <a:t>เมื่อผู้บริหารลงนามคำสั่งเรียบร้อยแล้ว จะทำการสแกนคำสั่งเป็นไฟล์ </a:t>
            </a:r>
            <a:r>
              <a:rPr lang="en-US" baseline="0" dirty="0" err="1" smtClean="0">
                <a:latin typeface="Cordia New (Body)"/>
              </a:rPr>
              <a:t>pdf</a:t>
            </a:r>
            <a:r>
              <a:rPr lang="en-US" baseline="0" dirty="0" smtClean="0">
                <a:latin typeface="Cordia New (Body)"/>
              </a:rPr>
              <a:t> </a:t>
            </a:r>
            <a:r>
              <a:rPr lang="th-TH" baseline="0" dirty="0" smtClean="0">
                <a:latin typeface="Cordia New (Body)"/>
              </a:rPr>
              <a:t>แล้วส่งไฟล์นั้นผ่านระบบ </a:t>
            </a:r>
            <a:r>
              <a:rPr lang="en-US" baseline="0" dirty="0" smtClean="0">
                <a:latin typeface="Cordia New (Body)"/>
              </a:rPr>
              <a:t>e-Document </a:t>
            </a:r>
            <a:r>
              <a:rPr lang="th-TH" baseline="0" dirty="0" smtClean="0">
                <a:latin typeface="Cordia New (Body)"/>
              </a:rPr>
              <a:t>ให้หน่วยงานที่เกี่ยวข้อง อีกส่วนหนึ่งจะถูกอัพโหลดขึ้นเว็บไซต์ </a:t>
            </a:r>
            <a:r>
              <a:rPr lang="en-US" baseline="0" dirty="0" smtClean="0">
                <a:latin typeface="Cordia New (Body)"/>
              </a:rPr>
              <a:t>www.general.cmru.ac.th/infocenter </a:t>
            </a:r>
            <a:r>
              <a:rPr lang="th-TH" baseline="0" dirty="0" smtClean="0">
                <a:latin typeface="Cordia New (Body)"/>
              </a:rPr>
              <a:t>ส่วนเอกสารต้นฉบับจะเก็บเข้าแฟ้ม</a:t>
            </a:r>
          </a:p>
          <a:p>
            <a:r>
              <a:rPr lang="th-TH" baseline="0" dirty="0" smtClean="0">
                <a:latin typeface="Cordia New (Body)"/>
              </a:rPr>
              <a:t>ถ้าหากว่าผู้บริหารไม่ลงนามในคำสั่ง ไม่ว่าด้วยเหตุผลใด กองกลางจะทำการส่งเรื่องเดิมกลับไปยังหน่วยงานต้นสังกัด เพื่อทำการแก้ไขปรับปรุงก่อน</a:t>
            </a:r>
            <a:endParaRPr lang="th-TH" dirty="0">
              <a:latin typeface="Cordia New (Body)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ส่วนสำคัญของการส่งบันทึกข้อความขออนุญาตเดินทางไปราชการอยู่ตรงนี้ คำสั่งไปราชการ แยกออกเป็น 2 กรณี ได้แก่</a:t>
            </a:r>
          </a:p>
          <a:p>
            <a:r>
              <a:rPr lang="th-TH" dirty="0" smtClean="0"/>
              <a:t>คำสั่งที่ต้องการผ่านการพิจารณาจากผู้บริหาร </a:t>
            </a:r>
            <a:r>
              <a:rPr lang="th-TH" dirty="0" smtClean="0">
                <a:latin typeface="TH Chakra Petch" pitchFamily="2" charset="-34"/>
                <a:ea typeface="Calibri" pitchFamily="34" charset="0"/>
              </a:rPr>
              <a:t>เช่น ผู้เดินทางเป็นคณบดี หรือผู้อำนวยการสถาบัน/สำนัก ขออนุมัติงบประมาณกลางจากมหาวิทยาลัย หรือขอใช้ยานพาหนะของมหาวิทยาลัย ให้ส่งที่ช่องด้านบน (ส่งหนังสือถึงหน่วยงาน) ตรงชื่อหน่วยงานให้เลือก </a:t>
            </a:r>
            <a:r>
              <a:rPr lang="th-TH" b="1" dirty="0" smtClean="0">
                <a:latin typeface="TH Chakra Petch" pitchFamily="2" charset="-34"/>
                <a:ea typeface="Calibri" pitchFamily="34" charset="0"/>
              </a:rPr>
              <a:t>หนังสือภายในมหาวิทยาลัย (อธิการบดี) </a:t>
            </a:r>
            <a:r>
              <a:rPr lang="th-TH" dirty="0" smtClean="0">
                <a:latin typeface="TH Chakra Petch" pitchFamily="2" charset="-34"/>
                <a:ea typeface="Calibri" pitchFamily="34" charset="0"/>
              </a:rPr>
              <a:t>แล้วคลิกปุ่ม </a:t>
            </a:r>
            <a:r>
              <a:rPr lang="th-TH" b="1" dirty="0" smtClean="0">
                <a:latin typeface="TH Chakra Petch" pitchFamily="2" charset="-34"/>
                <a:ea typeface="Calibri" pitchFamily="34" charset="0"/>
              </a:rPr>
              <a:t>ส่งต่อหนังสือ</a:t>
            </a:r>
            <a:r>
              <a:rPr lang="th-TH" dirty="0" smtClean="0">
                <a:latin typeface="TH Chakra Petch" pitchFamily="2" charset="-34"/>
                <a:ea typeface="Calibri" pitchFamily="34" charset="0"/>
              </a:rPr>
              <a:t> จากนั้นสามารถจบการทำงานของหนังสือได้เลย</a:t>
            </a:r>
            <a:endParaRPr lang="th-TH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Cordia New (Body)"/>
              </a:rPr>
              <a:t>กรณีเป็น</a:t>
            </a:r>
            <a:r>
              <a:rPr lang="th-TH" b="1" u="sng" dirty="0" smtClean="0">
                <a:latin typeface="Cordia New (Body)"/>
              </a:rPr>
              <a:t>คำสั่งไปราชการที่ไม่ต้องผ่านการพิจารณา</a:t>
            </a:r>
            <a:r>
              <a:rPr lang="th-TH" b="1" dirty="0" smtClean="0">
                <a:latin typeface="Cordia New (Body)"/>
              </a:rPr>
              <a:t> </a:t>
            </a:r>
            <a:r>
              <a:rPr lang="th-TH" dirty="0" smtClean="0">
                <a:latin typeface="Cordia New (Body)"/>
              </a:rPr>
              <a:t>เช่น คณบดี หรือผู้อำนวยการสถาบัน/สำนัก อนุญาตให้บุคลากรในสังกัดเดินทางไปราชการ โดยใช้งบประมาณของคณะ/สำนัก/สถาบัน หรือไม่ใช่งบประมาณ และไม่ขอยานพาหนะของมหาวิทยาลัย ให้ส่งช่องด้านล่าง (ส่งหนังสือถึงผู้ใช้) ตรงผังองค์กรให้คลิกเครื่องหมาย + ที่สำนักงานอธิการบดี + กองกลาง แล้วเลือก งานบริหารงานทั่วไป แล้วกดปุ่ม ส่งต่อหนังสือ จากนั้นจึงกดปุ่มจบการทำงาน </a:t>
            </a:r>
            <a:endParaRPr lang="th-TH" dirty="0">
              <a:latin typeface="Cordia New (Body)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EAD3-2E5D-435C-9F50-B8BF4E0839E0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678D9-E9DC-4FED-967C-D366AAEC4E5A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FBF9-C82F-457C-912D-0823E682CA13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A688-F618-4006-9148-667704514F5E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1533-F3C1-4299-994D-DABA6C0DED8F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6ED0D-5219-4968-B2D4-736240099B68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99282-66A9-476E-925D-AD9E1201C9CF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4ADD-E282-4287-88B7-3071D5071044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E0BAB3E-08DC-43EC-985D-DCA2961957E7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46BB-CC5B-4CD2-8018-33863059E51D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A270-FD66-4775-A235-299DD19F1AFE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DC69B4D-F54A-4845-A64A-21D2B545D064}" type="datetime1">
              <a:rPr lang="th-TH" smtClean="0"/>
              <a:pPr/>
              <a:t>01/04/57</a:t>
            </a:fld>
            <a:endParaRPr lang="th-T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75E43C9-47F3-4C8D-854F-001DA24F334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://www.edocument.cmru.ac.th/" TargetMode="Externa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0" name="Picture 9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1" name="Picture 10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251520" y="620688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รูปแบบหนังสือราชการ</a:t>
            </a:r>
          </a:p>
          <a:p>
            <a:pPr algn="ctr"/>
            <a:r>
              <a:rPr lang="th-TH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 กระบวนการจัดทำคำสั่งฯ </a:t>
            </a:r>
          </a:p>
          <a:p>
            <a:pPr algn="ctr"/>
            <a:r>
              <a:rPr lang="th-TH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และ</a:t>
            </a:r>
            <a:r>
              <a:rPr lang="th-TH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</a:t>
            </a:r>
          </a:p>
          <a:p>
            <a:pPr algn="ctr"/>
            <a:r>
              <a:rPr lang="th-TH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ขออนุเคราะห์ออกคำสั่งฯ</a:t>
            </a:r>
          </a:p>
          <a:p>
            <a:pPr algn="ctr"/>
            <a:r>
              <a:rPr lang="th-TH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51520" y="-27384"/>
            <a:ext cx="319831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หัวข้อนำเสนอ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5536" y="1476067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 algn="thaiDist">
              <a:buAutoNum type="arabicPeriod"/>
            </a:pPr>
            <a:r>
              <a:rPr lang="th-TH" sz="5400" b="1" dirty="0" smtClean="0">
                <a:latin typeface="TH Chakra Petch" pitchFamily="2" charset="-34"/>
                <a:cs typeface="TH Chakra Petch" pitchFamily="2" charset="-34"/>
              </a:rPr>
              <a:t>รูปแบบหนังสือราชการ</a:t>
            </a:r>
          </a:p>
          <a:p>
            <a:pPr marL="533400" indent="-533400" algn="thaiDist">
              <a:buAutoNum type="arabicPeriod"/>
            </a:pPr>
            <a:r>
              <a:rPr lang="th-TH" sz="5400" b="1" dirty="0" smtClean="0">
                <a:latin typeface="TH Chakra Petch" pitchFamily="2" charset="-34"/>
                <a:cs typeface="TH Chakra Petch" pitchFamily="2" charset="-34"/>
              </a:rPr>
              <a:t>กระบวนการจัดทำคำสั่งมหาวิทยาลัยราช</a:t>
            </a:r>
            <a:r>
              <a:rPr lang="th-TH" sz="5400" b="1" dirty="0" err="1" smtClean="0">
                <a:latin typeface="TH Chakra Petch" pitchFamily="2" charset="-34"/>
                <a:cs typeface="TH Chakra Petch" pitchFamily="2" charset="-34"/>
              </a:rPr>
              <a:t>ภัฏ</a:t>
            </a:r>
            <a:r>
              <a:rPr lang="th-TH" sz="5400" b="1" dirty="0" smtClean="0">
                <a:latin typeface="TH Chakra Petch" pitchFamily="2" charset="-34"/>
                <a:cs typeface="TH Chakra Petch" pitchFamily="2" charset="-34"/>
              </a:rPr>
              <a:t>เชียงใหม่</a:t>
            </a:r>
          </a:p>
          <a:p>
            <a:pPr marL="533400" indent="-533400" algn="thaiDist">
              <a:buAutoNum type="arabicPeriod"/>
            </a:pPr>
            <a:r>
              <a:rPr lang="th-TH" sz="5400" b="1" dirty="0" smtClean="0">
                <a:latin typeface="TH Chakra Petch" pitchFamily="2" charset="-34"/>
                <a:cs typeface="TH Chakra Petch" pitchFamily="2" charset="-34"/>
              </a:rPr>
              <a:t>วิธีการเสนอบันทึกข้อความอนุเคราะห์ออกคำสั่งฯ ผ่านระบบ </a:t>
            </a:r>
            <a:r>
              <a:rPr lang="en-US" sz="5400" b="1" dirty="0" smtClean="0"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5400" b="1" dirty="0" smtClean="0"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51520" y="-27384"/>
            <a:ext cx="517802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รูปแบบหนังสือราชการ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75656" y="1340768"/>
            <a:ext cx="65527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6000" dirty="0" smtClean="0">
                <a:latin typeface="TH Chakra Petch" pitchFamily="2" charset="-34"/>
                <a:cs typeface="TH Chakra Petch" pitchFamily="2" charset="-34"/>
              </a:rPr>
              <a:t>- หนังสือภายนอก</a:t>
            </a:r>
          </a:p>
          <a:p>
            <a:pPr algn="thaiDist"/>
            <a:r>
              <a:rPr lang="th-TH" sz="6000" dirty="0" smtClean="0">
                <a:latin typeface="TH Chakra Petch" pitchFamily="2" charset="-34"/>
                <a:cs typeface="TH Chakra Petch" pitchFamily="2" charset="-34"/>
              </a:rPr>
              <a:t>- หนังสือภายใน</a:t>
            </a:r>
          </a:p>
          <a:p>
            <a:pPr algn="thaiDist"/>
            <a:r>
              <a:rPr lang="th-TH" sz="6000" dirty="0" smtClean="0">
                <a:latin typeface="TH Chakra Petch" pitchFamily="2" charset="-34"/>
                <a:cs typeface="TH Chakra Petch" pitchFamily="2" charset="-34"/>
              </a:rPr>
              <a:t>- หนังสือประทับตรา</a:t>
            </a:r>
          </a:p>
          <a:p>
            <a:pPr algn="thaiDist"/>
            <a:r>
              <a:rPr lang="th-TH" sz="6000" dirty="0" smtClean="0">
                <a:latin typeface="TH Chakra Petch" pitchFamily="2" charset="-34"/>
                <a:cs typeface="TH Chakra Petch" pitchFamily="2" charset="-34"/>
              </a:rPr>
              <a:t>- หนังสือคำสั่ง</a:t>
            </a:r>
          </a:p>
          <a:p>
            <a:pPr algn="thaiDist"/>
            <a:r>
              <a:rPr lang="th-TH" sz="6000" dirty="0" smtClean="0">
                <a:latin typeface="TH Chakra Petch" pitchFamily="2" charset="-34"/>
                <a:cs typeface="TH Chakra Petch" pitchFamily="2" charset="-34"/>
              </a:rPr>
              <a:t>- หนังสือประกาศ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51520" y="-27384"/>
            <a:ext cx="604684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คำแนะนำประกอบการพิมพ์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520" y="1424965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1. การตั้งระยะขอบหน้ากระดาษ</a:t>
            </a:r>
          </a:p>
          <a:p>
            <a:pPr marL="971550" lvl="1" indent="-514350"/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- ขอบซ้าย 3 เซนติเมตร	- ขอบขวา 2 เซนติเมตร</a:t>
            </a:r>
          </a:p>
          <a:p>
            <a:pPr marL="971550" lvl="1" indent="-514350"/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- ขอบบน 1.5 เซนติเมตร	- ขอบล่าง 2 เซนติเมตร</a:t>
            </a:r>
          </a:p>
          <a:p>
            <a:pPr marL="514350" indent="-514350"/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2. การตั้งระยะบรรทัด ให้ใช้ค่าระยะบรรทัดปกติ คือ 1 เท่า</a:t>
            </a:r>
            <a:endParaRPr lang="en-US" sz="3600" dirty="0">
              <a:latin typeface="TH Chakra Petch" pitchFamily="2" charset="-34"/>
              <a:cs typeface="TH Chakra Petch" pitchFamily="2" charset="-34"/>
            </a:endParaRPr>
          </a:p>
          <a:p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3. </a:t>
            </a:r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ตราครุฑ 3 </a:t>
            </a:r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x 3 </a:t>
            </a:r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เซนติเมตร หรือ 1.5</a:t>
            </a:r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 x 1.5 </a:t>
            </a:r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เซนติเมตร </a:t>
            </a:r>
          </a:p>
          <a:p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   แล้วแต่ประเภทของหนังสือ ห่างจากขอบกระดาษบน 1.5 เซนติเมตร</a:t>
            </a:r>
          </a:p>
          <a:p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4. ขนาดตัวอักษร 16 </a:t>
            </a:r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Point </a:t>
            </a:r>
          </a:p>
          <a:p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5. </a:t>
            </a:r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รูปแบบตัวอักษร นิยมใช้ </a:t>
            </a:r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TH </a:t>
            </a:r>
            <a:r>
              <a:rPr lang="en-US" sz="3600" dirty="0" err="1" smtClean="0">
                <a:latin typeface="TH Chakra Petch" pitchFamily="2" charset="-34"/>
                <a:cs typeface="TH Chakra Petch" pitchFamily="2" charset="-34"/>
              </a:rPr>
              <a:t>Niramit</a:t>
            </a:r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 AS </a:t>
            </a:r>
            <a:r>
              <a:rPr lang="th-TH" sz="3600" dirty="0" smtClean="0">
                <a:latin typeface="TH Chakra Petch" pitchFamily="2" charset="-34"/>
                <a:cs typeface="TH Chakra Petch" pitchFamily="2" charset="-34"/>
              </a:rPr>
              <a:t>หรือ </a:t>
            </a:r>
            <a:r>
              <a:rPr lang="en-US" sz="3600" dirty="0" smtClean="0">
                <a:latin typeface="TH Chakra Petch" pitchFamily="2" charset="-34"/>
                <a:cs typeface="TH Chakra Petch" pitchFamily="2" charset="-34"/>
              </a:rPr>
              <a:t>TH </a:t>
            </a:r>
            <a:r>
              <a:rPr lang="en-US" sz="3600" dirty="0" err="1" smtClean="0">
                <a:latin typeface="TH Chakra Petch" pitchFamily="2" charset="-34"/>
                <a:cs typeface="TH Chakra Petch" pitchFamily="2" charset="-34"/>
              </a:rPr>
              <a:t>SarabunPSK</a:t>
            </a:r>
            <a:endParaRPr lang="en-US" sz="3600" dirty="0" smtClean="0"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51520" y="-27384"/>
            <a:ext cx="511550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รูปแบบของ “ตราครุฑ”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75856" y="2204864"/>
            <a:ext cx="54726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latin typeface="TH Chakra Petch" pitchFamily="2" charset="-34"/>
                <a:cs typeface="TH Chakra Petch" pitchFamily="2" charset="-34"/>
              </a:rPr>
              <a:t>ครุฑแบบมาตรฐานในหนังสือราชการ มี 2 ขนาด </a:t>
            </a:r>
          </a:p>
          <a:p>
            <a:pPr algn="thaiDist"/>
            <a:r>
              <a:rPr lang="th-TH" sz="3200" dirty="0" smtClean="0">
                <a:latin typeface="TH Chakra Petch" pitchFamily="2" charset="-34"/>
                <a:cs typeface="TH Chakra Petch" pitchFamily="2" charset="-34"/>
              </a:rPr>
              <a:t>   1. ขนาด 3 </a:t>
            </a:r>
            <a:r>
              <a:rPr lang="en-US" sz="3200" dirty="0" smtClean="0">
                <a:latin typeface="TH Chakra Petch" pitchFamily="2" charset="-34"/>
                <a:cs typeface="TH Chakra Petch" pitchFamily="2" charset="-34"/>
              </a:rPr>
              <a:t>x 3 </a:t>
            </a:r>
            <a:r>
              <a:rPr lang="th-TH" sz="3200" dirty="0" smtClean="0">
                <a:latin typeface="TH Chakra Petch" pitchFamily="2" charset="-34"/>
                <a:cs typeface="TH Chakra Petch" pitchFamily="2" charset="-34"/>
              </a:rPr>
              <a:t>เซนติเมตร ใช้ในหนังสือราชการภายนอก คำสั่ง ประกาศ หนังสือประทับตรา</a:t>
            </a:r>
          </a:p>
          <a:p>
            <a:pPr algn="thaiDist"/>
            <a:r>
              <a:rPr lang="th-TH" sz="3200" dirty="0" smtClean="0">
                <a:latin typeface="TH Chakra Petch" pitchFamily="2" charset="-34"/>
                <a:cs typeface="TH Chakra Petch" pitchFamily="2" charset="-34"/>
              </a:rPr>
              <a:t>   2. ขนาด 1.5 </a:t>
            </a:r>
            <a:r>
              <a:rPr lang="en-US" sz="3200" dirty="0" smtClean="0">
                <a:latin typeface="TH Chakra Petch" pitchFamily="2" charset="-34"/>
                <a:cs typeface="TH Chakra Petch" pitchFamily="2" charset="-34"/>
              </a:rPr>
              <a:t>x 1.5 </a:t>
            </a:r>
            <a:r>
              <a:rPr lang="th-TH" sz="3200" dirty="0" smtClean="0">
                <a:latin typeface="TH Chakra Petch" pitchFamily="2" charset="-34"/>
                <a:cs typeface="TH Chakra Petch" pitchFamily="2" charset="-34"/>
              </a:rPr>
              <a:t>เซนติเมตร ใช้ในบันทึกข้อความ และซองจดหมาย</a:t>
            </a:r>
          </a:p>
        </p:txBody>
      </p:sp>
      <p:pic>
        <p:nvPicPr>
          <p:cNvPr id="14" name="Picture 2" descr="6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420888"/>
            <a:ext cx="266429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6158" r="5875"/>
          <a:stretch>
            <a:fillRect/>
          </a:stretch>
        </p:blipFill>
        <p:spPr bwMode="auto">
          <a:xfrm>
            <a:off x="0" y="188640"/>
            <a:ext cx="9144000" cy="649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670246" y="6021288"/>
            <a:ext cx="24737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หนังสือภายใน</a:t>
            </a:r>
            <a:endParaRPr lang="th-TH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6010" r="5562"/>
          <a:stretch>
            <a:fillRect/>
          </a:stretch>
        </p:blipFill>
        <p:spPr bwMode="auto">
          <a:xfrm>
            <a:off x="0" y="206480"/>
            <a:ext cx="9144000" cy="646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384911" y="6021288"/>
            <a:ext cx="27590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หนังสือภายนอก</a:t>
            </a:r>
            <a:endParaRPr lang="th-TH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5775" r="6026"/>
          <a:stretch>
            <a:fillRect/>
          </a:stretch>
        </p:blipFill>
        <p:spPr bwMode="auto">
          <a:xfrm>
            <a:off x="1" y="188640"/>
            <a:ext cx="9144000" cy="647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27441" y="6021288"/>
            <a:ext cx="31165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หนังสือประทับตรา</a:t>
            </a:r>
            <a:endParaRPr lang="th-TH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027441" y="6021288"/>
            <a:ext cx="31165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หนังสือประทับตรา</a:t>
            </a:r>
            <a:endParaRPr lang="th-TH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 l="33143" t="3614" r="33234" b="33277"/>
          <a:stretch>
            <a:fillRect/>
          </a:stretch>
        </p:blipFill>
        <p:spPr bwMode="auto">
          <a:xfrm>
            <a:off x="1907704" y="260648"/>
            <a:ext cx="5040560" cy="591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5509" r="5768"/>
          <a:stretch>
            <a:fillRect/>
          </a:stretch>
        </p:blipFill>
        <p:spPr bwMode="auto">
          <a:xfrm>
            <a:off x="1" y="228019"/>
            <a:ext cx="9144000" cy="644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654490" y="6021288"/>
            <a:ext cx="14895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ประกาศ</a:t>
            </a:r>
            <a:endParaRPr lang="th-TH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5642" r="5634"/>
          <a:stretch>
            <a:fillRect/>
          </a:stretch>
        </p:blipFill>
        <p:spPr bwMode="auto">
          <a:xfrm>
            <a:off x="0" y="228019"/>
            <a:ext cx="9144000" cy="644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088904" y="6021288"/>
            <a:ext cx="1055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คำสั่ง</a:t>
            </a:r>
            <a:endParaRPr lang="th-TH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 l="29535" t="1096" r="30105" b="8092"/>
          <a:stretch>
            <a:fillRect/>
          </a:stretch>
        </p:blipFill>
        <p:spPr bwMode="auto">
          <a:xfrm>
            <a:off x="539552" y="1124744"/>
            <a:ext cx="3891633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1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251520" y="-27384"/>
            <a:ext cx="315503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ตัวอย่างคำสั่ง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572000" y="1987093"/>
            <a:ext cx="42484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dirty="0" smtClean="0">
                <a:latin typeface="TH Chakra Petch" pitchFamily="2" charset="-34"/>
                <a:cs typeface="TH Chakra Petch" pitchFamily="2" charset="-34"/>
              </a:rPr>
              <a:t>สาระสำคัญของคำสั่งไปราชการ ประกอบด้วย ใคร ทำอะไร ที่ไหน เมื่อไหร่ อย่างไร (แหล่งงบประมาณ, เดินทางอย่างไร)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251520" y="-27384"/>
            <a:ext cx="391806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ดาวน์โหลดฟอร์ม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95536" y="2529478"/>
            <a:ext cx="828092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http://www.general.cmru.ac.th/infocenter/form.rar</a:t>
            </a:r>
            <a:endParaRPr lang="th-TH" sz="6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51520" y="-27384"/>
            <a:ext cx="5293437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กระบวนการจัดทำคำสั่ง</a:t>
            </a:r>
            <a:endParaRPr lang="th-TH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16739" t="24105" r="16303" b="7599"/>
          <a:stretch>
            <a:fillRect/>
          </a:stretch>
        </p:blipFill>
        <p:spPr bwMode="auto">
          <a:xfrm>
            <a:off x="35496" y="1124744"/>
            <a:ext cx="9036496" cy="5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980728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Login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เข้าระบบสารบรรณอิเล็กทรอนิกส์ 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e-Document)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  <a:hlinkClick r:id="rId5"/>
              </a:rPr>
              <a:t>http://www.edocument.cmru.ac.th/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 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ea typeface="Calibri" pitchFamily="34" charset="0"/>
              <a:cs typeface="TH Chakra Petch" pitchFamily="2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โดยการกรอก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Username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และ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Password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ของตนเอง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7169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2348880"/>
            <a:ext cx="5277158" cy="3888432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405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196752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เมื่อทำการ 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Login </a:t>
            </a:r>
            <a:r>
              <a:rPr kumimoji="0" lang="th-TH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เข้าระบบแล้ว ให้เลือกเมนู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ลงข้อมูลหนังสือ 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&gt; </a:t>
            </a:r>
            <a:r>
              <a:rPr kumimoji="0" lang="th-TH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หนังสือส่งภายใน</a:t>
            </a:r>
            <a:endParaRPr kumimoji="0" lang="th-TH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6145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2113857"/>
            <a:ext cx="5596118" cy="4123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035893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กรอกข้อมูลบันทึกข้อความที่จะนำเสนอ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อธิการบดี/รองอธิการบดีพิจารณา แล้วกดปุ่ม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บันทึก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5121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2022743"/>
            <a:ext cx="5760640" cy="4236424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405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196752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เมื่อกดปุ่ม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บันทึก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หน้าจอจะแสดงรายละเอียดข้อมูลบันทึกข้อความอีกครั้ง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27649" name="Picture 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1772816"/>
            <a:ext cx="6059027" cy="4464546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405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037054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เลือกเมนู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ออกเลขหนังสือส่ง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แล้วกดปุ่ม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บันทึก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(ตามปกติเลขหนังสือส่ง จะถูกกำหนดให้เรียงเลขโดยอัตโนมัติ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โดยที่ไม่จำเป็นต้องแก้ไข และไม่สามารถใช้เลขหนังสือซ้ำกันได้)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26625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2420888"/>
            <a:ext cx="5255890" cy="3865227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405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" y="1036473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เมื่อออกเลขหนังสือส่งเรียบร้อยแล้ว จะปรากฏรายละเอียดของหนังสืออีกครั้ง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ให้เลือกเมนู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เพิ่มไฟล์แนบ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25601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1988840"/>
            <a:ext cx="5777023" cy="4248472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405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28676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996952"/>
            <a:ext cx="2502857" cy="1800000"/>
          </a:xfrm>
          <a:prstGeom prst="rect">
            <a:avLst/>
          </a:prstGeom>
          <a:noFill/>
        </p:spPr>
      </p:pic>
      <p:pic>
        <p:nvPicPr>
          <p:cNvPr id="28675" name="Picture 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92939" y="3429200"/>
            <a:ext cx="2423077" cy="1800000"/>
          </a:xfrm>
          <a:prstGeom prst="rect">
            <a:avLst/>
          </a:prstGeom>
          <a:noFill/>
        </p:spPr>
      </p:pic>
      <p:pic>
        <p:nvPicPr>
          <p:cNvPr id="28674" name="Picture 3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01391" y="3861248"/>
            <a:ext cx="2502857" cy="1800000"/>
          </a:xfrm>
          <a:prstGeom prst="rect">
            <a:avLst/>
          </a:prstGeom>
          <a:noFill/>
        </p:spPr>
      </p:pic>
      <p:pic>
        <p:nvPicPr>
          <p:cNvPr id="28673" name="Picture 4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40089" y="4293296"/>
            <a:ext cx="2480383" cy="1800000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038215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กดปุ่ม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BROWSE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แล้วเลือกไฟล์บันทึกข้อความ ซึ่งต้องมีนามสกุลไฟล์เป็น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pdf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 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ea typeface="Calibri" pitchFamily="34" charset="0"/>
              <a:cs typeface="TH Chakra Petch" pitchFamily="2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(ต้องทำการสแกนไฟล์บันทึกข้อความเก็บไว้ในเครื่องคอมพิวเตอร์ก่อนทำการ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BROWSE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BROWSE &gt;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เลือกไฟล์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&gt;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กดปุ่ม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Open &gt;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รอจนกระทั่ง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Upload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ไฟล์เสร็จ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&gt; 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ea typeface="Calibri" pitchFamily="34" charset="0"/>
              <a:cs typeface="TH Chakra Petch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ตั้งชื่อไฟล์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&gt;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กดปุ่ม บันทึก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&gt;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คลิกปุ่ม กลับ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2457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H Niramit AS" pitchFamily="2" charset="-34"/>
                <a:ea typeface="Calibri" pitchFamily="34" charset="0"/>
                <a:cs typeface="TH Niramit AS" pitchFamily="2" charset="-34"/>
              </a:rPr>
              <a:t> 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689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H Niramit AS" pitchFamily="2" charset="-34"/>
                <a:ea typeface="Calibri" pitchFamily="34" charset="0"/>
                <a:cs typeface="TH Niramit AS" pitchFamily="2" charset="-34"/>
              </a:rPr>
              <a:t> 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052736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เมื่อคลิกปุ่ม กลับ แล้ว จะกลับมายังหน้าต่างข้อมูลบันทึกข้อความ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ให้เลือกเมนู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ส่งต่อหนังสือ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cs typeface="TH Chakra Petch" pitchFamily="2" charset="-34"/>
            </a:endParaRPr>
          </a:p>
        </p:txBody>
      </p:sp>
      <p:pic>
        <p:nvPicPr>
          <p:cNvPr id="30721" name="Picture 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1988840"/>
            <a:ext cx="6120680" cy="4319076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51520" y="1021958"/>
            <a:ext cx="864096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เมื่อคลิกที่ปุ่ม ส่งต่อหนังสือ หน้าจอจะแสดงช่องสำหรับส่งถึงหน่วยงานหรือผู้ใช้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h-TH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Chakra Petch" pitchFamily="2" charset="-34"/>
              <a:ea typeface="Calibri" pitchFamily="34" charset="0"/>
              <a:cs typeface="TH Chakra Petch" pitchFamily="2" charset="-34"/>
            </a:endParaRPr>
          </a:p>
          <a:p>
            <a:pPr marL="0" marR="0" lvl="1" algn="thai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   - กรณีเป็น</a:t>
            </a:r>
            <a:r>
              <a:rPr kumimoji="0" lang="th-TH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คำสั่งไปราชการที่ต้องการผ่านการพิจารณา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เช่น ผู้เดินทางเป็นคณบดี หรือผู้อำนวยการสถาบัน/สำนัก ขออนุมัติงบประมาณกลางจากมหาวิทยาลัย หรือขอใช้ยานพาหนะของมหาวิทยาลัย ให้ส่งที่ช่องด้านบน (ส่งหนังสือถึงหน่วยงาน) </a:t>
            </a:r>
            <a:b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</a:b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ตรงชื่อหน่วยงานให้เลือก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หนังสือภายในมหาวิทยาลัย (อธิการบดี)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แล้วคลิกปุ่ม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/>
            </a:r>
            <a:b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</a:b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ส่งต่อหนังสือ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ea typeface="Calibri" pitchFamily="34" charset="0"/>
                <a:cs typeface="TH Chakra Petch" pitchFamily="2" charset="-34"/>
              </a:rPr>
              <a:t> จากนั้นสามารถจบการทำงานของหนังสือได้เลย</a:t>
            </a:r>
          </a:p>
        </p:txBody>
      </p:sp>
      <p:pic>
        <p:nvPicPr>
          <p:cNvPr id="21" name="Picture 20"/>
          <p:cNvPicPr/>
          <p:nvPr/>
        </p:nvPicPr>
        <p:blipFill>
          <a:blip r:embed="rId5" cstate="print"/>
          <a:srcRect l="6674" t="23586" r="25756" b="50053"/>
          <a:stretch>
            <a:fillRect/>
          </a:stretch>
        </p:blipFill>
        <p:spPr bwMode="auto">
          <a:xfrm>
            <a:off x="251520" y="3861048"/>
            <a:ext cx="86409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79512" y="-15190"/>
            <a:ext cx="62889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การส่งบันทึกข้อความขอออก/ลงนามคำสั่ง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3528" y="980728"/>
            <a:ext cx="7056784" cy="0"/>
          </a:xfrm>
          <a:prstGeom prst="line">
            <a:avLst/>
          </a:prstGeom>
          <a:ln>
            <a:solidFill>
              <a:srgbClr val="FFFF00"/>
            </a:solidFill>
            <a:headEnd type="oval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4485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ผ่านระบบ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e-Document</a:t>
            </a:r>
            <a:endParaRPr lang="th-TH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1520" y="977821"/>
            <a:ext cx="864096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thaiDi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cs typeface="TH Chakra Petch" pitchFamily="2" charset="-34"/>
              </a:rPr>
              <a:t>   -</a:t>
            </a:r>
            <a:r>
              <a:rPr kumimoji="0" lang="th-TH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cs typeface="TH Chakra Petch" pitchFamily="2" charset="-34"/>
              </a:rPr>
              <a:t>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cs typeface="TH Chakra Petch" pitchFamily="2" charset="-34"/>
              </a:rPr>
              <a:t>กรณีเป็น</a:t>
            </a:r>
            <a:r>
              <a:rPr kumimoji="0" lang="th-TH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cs typeface="TH Chakra Petch" pitchFamily="2" charset="-34"/>
              </a:rPr>
              <a:t>คำสั่งไปราชการที่ไม่ต้องผ่านการพิจารณา</a:t>
            </a:r>
            <a:r>
              <a:rPr kumimoji="0" lang="th-TH" sz="3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cs typeface="TH Chakra Petch" pitchFamily="2" charset="-34"/>
              </a:rPr>
              <a:t> </a:t>
            </a:r>
            <a:r>
              <a:rPr kumimoji="0" lang="th-TH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Chakra Petch" pitchFamily="2" charset="-34"/>
                <a:cs typeface="TH Chakra Petch" pitchFamily="2" charset="-34"/>
              </a:rPr>
              <a:t>เช่น คณบดี หรือผู้อำนวยการสถาบัน/สำนัก อนุญาตให้บุคลากรในสังกัดเดินทางไปราชการ โดยใช้งบประมาณของคณะ/สำนัก/สถาบัน หรือไม่ใช่งบประมาณ และไม่ขอยานพาหนะของมหาวิทยาลัย ให้ส่งช่องด้านล่าง (ส่งหนังสือถึงผู้ใช้) ตรงผังองค์กรให้คลิกเครื่องหมาย + ที่สำนักงานอธิการบดี + กองกลาง แล้วเลือก งานบริหารงานทั่วไป แล้วกดปุ่ม ส่งต่อหนังสือ</a:t>
            </a:r>
          </a:p>
        </p:txBody>
      </p:sp>
      <p:pic>
        <p:nvPicPr>
          <p:cNvPr id="22" name="Picture 21"/>
          <p:cNvPicPr/>
          <p:nvPr/>
        </p:nvPicPr>
        <p:blipFill>
          <a:blip r:embed="rId5" cstate="print"/>
          <a:srcRect l="6219" t="50485" r="25375" b="7819"/>
          <a:stretch>
            <a:fillRect/>
          </a:stretch>
        </p:blipFill>
        <p:spPr bwMode="auto">
          <a:xfrm>
            <a:off x="827584" y="3645024"/>
            <a:ext cx="756084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5" name="TextBox 4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8" name="Picture 7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9" name="Picture 8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grpSp>
        <p:nvGrpSpPr>
          <p:cNvPr id="4" name="Group 6"/>
          <p:cNvGrpSpPr/>
          <p:nvPr/>
        </p:nvGrpSpPr>
        <p:grpSpPr>
          <a:xfrm>
            <a:off x="5292080" y="6182235"/>
            <a:ext cx="3816424" cy="703149"/>
            <a:chOff x="4820925" y="6093296"/>
            <a:chExt cx="3816424" cy="703149"/>
          </a:xfrm>
        </p:grpSpPr>
        <p:sp>
          <p:nvSpPr>
            <p:cNvPr id="11" name="TextBox 10"/>
            <p:cNvSpPr txBox="1"/>
            <p:nvPr/>
          </p:nvSpPr>
          <p:spPr>
            <a:xfrm>
              <a:off x="4820925" y="6093296"/>
              <a:ext cx="26933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กองกลาง สำนักงานอธิการบดี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0927" y="6334780"/>
              <a:ext cx="26164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มหาวิทยาลัยราช</a:t>
              </a:r>
              <a:r>
                <a:rPr lang="th-TH" sz="2400" dirty="0" err="1" smtClean="0">
                  <a:latin typeface="TH Chakra Petch" pitchFamily="2" charset="-34"/>
                  <a:cs typeface="TH Chakra Petch" pitchFamily="2" charset="-34"/>
                </a:rPr>
                <a:t>ภัฏ</a:t>
              </a:r>
              <a:r>
                <a:rPr lang="th-TH" sz="2400" dirty="0" smtClean="0">
                  <a:latin typeface="TH Chakra Petch" pitchFamily="2" charset="-34"/>
                  <a:cs typeface="TH Chakra Petch" pitchFamily="2" charset="-34"/>
                </a:rPr>
                <a:t>เชียงใหม่</a:t>
              </a:r>
              <a:endParaRPr lang="th-TH" sz="2400" dirty="0">
                <a:latin typeface="TH Chakra Petch" pitchFamily="2" charset="-34"/>
                <a:cs typeface="TH Chakra Petch" pitchFamily="2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6080" y="188640"/>
            <a:ext cx="1235201" cy="900000"/>
            <a:chOff x="7716080" y="188640"/>
            <a:chExt cx="1235201" cy="900000"/>
          </a:xfrm>
        </p:grpSpPr>
        <p:pic>
          <p:nvPicPr>
            <p:cNvPr id="14" name="Picture 13" descr="logo-90-CMRU_0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424" y="188640"/>
              <a:ext cx="562857" cy="900000"/>
            </a:xfrm>
            <a:prstGeom prst="rect">
              <a:avLst/>
            </a:prstGeom>
          </p:spPr>
        </p:pic>
        <p:pic>
          <p:nvPicPr>
            <p:cNvPr id="15" name="Picture 14" descr="cmru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6080" y="260736"/>
              <a:ext cx="600336" cy="79200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0" y="1916832"/>
            <a:ext cx="9144000" cy="26468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THANK YOU.</a:t>
            </a:r>
            <a:endParaRPr lang="th-TH" sz="1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300</TotalTime>
  <Words>1973</Words>
  <Application>Microsoft Office PowerPoint</Application>
  <PresentationFormat>On-screen Show (4:3)</PresentationFormat>
  <Paragraphs>192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Angsana New</vt:lpstr>
      <vt:lpstr>TH Chakra Petch</vt:lpstr>
      <vt:lpstr>Calibri</vt:lpstr>
      <vt:lpstr>TH Niramit AS</vt:lpstr>
      <vt:lpstr>Cordia New</vt:lpstr>
      <vt:lpstr>Cordia New (Body)</vt:lpstr>
      <vt:lpstr>Wingdings 2</vt:lpstr>
      <vt:lpstr>Franklin Gothic Book</vt:lpstr>
      <vt:lpstr>LilyUPC</vt:lpstr>
      <vt:lpstr>Technic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96</cp:revision>
  <dcterms:created xsi:type="dcterms:W3CDTF">2014-03-19T08:06:59Z</dcterms:created>
  <dcterms:modified xsi:type="dcterms:W3CDTF">2014-04-01T02:21:10Z</dcterms:modified>
</cp:coreProperties>
</file>