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5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4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19" r:id="rId53"/>
    <p:sldId id="321" r:id="rId54"/>
    <p:sldId id="322" r:id="rId55"/>
    <p:sldId id="323" r:id="rId56"/>
    <p:sldId id="308" r:id="rId57"/>
    <p:sldId id="311" r:id="rId58"/>
    <p:sldId id="317" r:id="rId59"/>
    <p:sldId id="318" r:id="rId60"/>
    <p:sldId id="307" r:id="rId61"/>
    <p:sldId id="309" r:id="rId62"/>
    <p:sldId id="310" r:id="rId63"/>
    <p:sldId id="312" r:id="rId64"/>
    <p:sldId id="313" r:id="rId65"/>
    <p:sldId id="314" r:id="rId66"/>
    <p:sldId id="315" r:id="rId67"/>
    <p:sldId id="316" r:id="rId6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00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38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แทน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17" name="ตัวแทน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แทน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แทน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ตัวแทน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แทน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แทน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แทน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แทน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แทน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แทน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22" name="ตัวแทน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  <p:sp>
        <p:nvSpPr>
          <p:cNvPr id="23" name="ตัวแทน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แทน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18" name="ตัวแทน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  <p:sp>
        <p:nvSpPr>
          <p:cNvPr id="21" name="ตัวแทน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แทน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แทนข้อความ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แทน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C17119E-0A67-46E4-82A9-025039573210}" type="datetimeFigureOut">
              <a:rPr lang="th-TH" smtClean="0"/>
              <a:t>01/04/57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แทน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34A977A-57AB-40BB-A01E-DDA4B8DEE26E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67544" y="620688"/>
            <a:ext cx="8219256" cy="2304256"/>
          </a:xfrm>
          <a:prstGeom prst="rect">
            <a:avLst/>
          </a:prstGeom>
        </p:spPr>
        <p:txBody>
          <a:bodyPr vert="horz" lIns="45720" rIns="45720" bIns="45720" rtlCol="0" anchor="b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>
              <a:defRPr/>
            </a:pPr>
            <a:r>
              <a:rPr lang="th-TH" sz="4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/>
            </a:r>
            <a:br>
              <a:rPr lang="th-TH" sz="4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</a:br>
            <a:r>
              <a:rPr lang="th-TH" sz="4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/>
            </a:r>
            <a:br>
              <a:rPr lang="th-TH" sz="4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</a:br>
            <a:r>
              <a:rPr lang="th-TH" sz="4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/>
            </a:r>
            <a:br>
              <a:rPr lang="th-TH" sz="4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</a:br>
            <a:r>
              <a:rPr lang="th-TH" sz="5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>การจัดการความรู้     </a:t>
            </a:r>
            <a:br>
              <a:rPr lang="th-TH" sz="5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</a:br>
            <a:r>
              <a:rPr lang="th-TH" sz="5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>เรื่อง  </a:t>
            </a:r>
            <a:r>
              <a:rPr lang="th-TH" sz="5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>เทคนิคการ</a:t>
            </a:r>
            <a:r>
              <a:rPr lang="th-TH" sz="5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>เขียนหนังสือ</a:t>
            </a:r>
            <a:r>
              <a:rPr lang="th-TH" sz="5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>ราชการ และการ</a:t>
            </a:r>
            <a:r>
              <a:rPr lang="th-TH" sz="5400" dirty="0" err="1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>เกษียณหนังสือ</a:t>
            </a:r>
            <a:r>
              <a:rPr lang="th-TH" sz="5400" dirty="0" smtClean="0">
                <a:solidFill>
                  <a:srgbClr val="FF0000"/>
                </a:solidFill>
                <a:effectLst/>
                <a:latin typeface="TH Niramit AS" pitchFamily="2" charset="-34"/>
                <a:cs typeface="TH Niramit AS" pitchFamily="2" charset="-34"/>
              </a:rPr>
              <a:t>ราชการ</a:t>
            </a:r>
            <a:endParaRPr lang="th-TH" sz="5400" dirty="0" smtClean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789040"/>
            <a:ext cx="65527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โดย    </a:t>
            </a:r>
            <a:r>
              <a:rPr lang="th-TH" b="1" dirty="0" err="1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สุนี</a:t>
            </a:r>
            <a:r>
              <a:rPr lang="th-TH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  พนันตา</a:t>
            </a:r>
            <a:endParaRPr lang="th-TH" sz="2400" b="1" dirty="0" smtClean="0">
              <a:solidFill>
                <a:srgbClr val="0000CC"/>
              </a:solidFill>
              <a:latin typeface="TH Niramit AS" pitchFamily="2" charset="-34"/>
              <a:cs typeface="TH Niramit AS" pitchFamily="2" charset="-34"/>
            </a:endParaRPr>
          </a:p>
          <a:p>
            <a:pPr algn="ctr"/>
            <a:r>
              <a:rPr lang="th-TH" sz="2400" b="1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ผู้อำนวยการ</a:t>
            </a:r>
            <a:r>
              <a:rPr lang="th-TH" sz="2400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กองกลาง </a:t>
            </a:r>
          </a:p>
          <a:p>
            <a:pPr algn="ctr"/>
            <a:r>
              <a:rPr lang="th-TH" sz="2400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สำนักงานอธิการบดี</a:t>
            </a:r>
            <a:br>
              <a:rPr lang="th-TH" sz="2400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2400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มหาวิทยาลัยราช</a:t>
            </a:r>
            <a:r>
              <a:rPr lang="th-TH" sz="2400" b="1" dirty="0" err="1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ภัฏ</a:t>
            </a:r>
            <a:r>
              <a:rPr lang="th-TH" sz="2400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เชียงใหม่ </a:t>
            </a:r>
            <a:endParaRPr lang="th-TH" sz="2400" b="1" dirty="0">
              <a:solidFill>
                <a:srgbClr val="0000CC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7186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323528" y="1567333"/>
            <a:ext cx="8496944" cy="4669979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 typeface="Arial" pitchFamily="34" charset="0"/>
              <a:buNone/>
            </a:pPr>
            <a:r>
              <a:rPr lang="th-TH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  </a:t>
            </a:r>
            <a:r>
              <a:rPr lang="th-TH" sz="38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หนังสือราชการ คือ เอกสารที่เป็นหลักฐานในราชการ  ได้แก่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th-TH" dirty="0" smtClean="0">
                <a:solidFill>
                  <a:schemeClr val="accent4">
                    <a:lumMod val="75000"/>
                  </a:schemeClr>
                </a:solidFill>
              </a:rPr>
              <a:t>      </a:t>
            </a:r>
            <a:br>
              <a:rPr lang="th-TH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th-TH" dirty="0" smtClean="0">
                <a:solidFill>
                  <a:schemeClr val="accent4">
                    <a:lumMod val="75000"/>
                  </a:schemeClr>
                </a:solidFill>
              </a:rPr>
              <a:t>        </a:t>
            </a:r>
            <a: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1.  หนังสือที่มีไปมาระหว่างส่วนราชการ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th-TH" dirty="0" smtClean="0"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        </a:t>
            </a:r>
            <a: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2.  หนังสือที่ส่วนราชการมีไปถึงหน่วยงานอื่นใด ซึ่งมิใช่ส่วนราชการ </a:t>
            </a:r>
            <a:b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   หรือที่มีไปถึงบุคคลภายนอก</a:t>
            </a:r>
          </a:p>
          <a:p>
            <a:pPr marL="609600" indent="-609600">
              <a:buNone/>
              <a:defRPr/>
            </a:pPr>
            <a: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3.  หนังสือที่หน่วยงานอื่นใด ซึ่งมิใช่ส่วนราชการหรือบุคคลภายนอก</a:t>
            </a:r>
            <a:b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มีมาถึงส่วนราชการ</a:t>
            </a:r>
          </a:p>
          <a:p>
            <a:pPr marL="609600" indent="-609600">
              <a:buNone/>
              <a:defRPr/>
            </a:pP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4. </a:t>
            </a: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เอกสารที่ทางราชการจัดทำขึ้นเพื่อเป็นหลักฐานในราชการ</a:t>
            </a:r>
          </a:p>
          <a:p>
            <a:pPr marL="609600" indent="-609600" algn="thaiDist">
              <a:buNone/>
              <a:defRPr/>
            </a:pPr>
            <a: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5</a:t>
            </a: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เอกสารที่ทางราชการจัดทำขึ้นตามกฎหมายระเบียบ หรือข้อบังคับ </a:t>
            </a:r>
          </a:p>
          <a:p>
            <a:pPr marL="609600" indent="-609600" algn="thaiDist">
              <a:buNone/>
              <a:defRPr/>
            </a:pPr>
            <a:r>
              <a:rPr lang="th-TH" sz="32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6</a:t>
            </a: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ข้อมูลข่าวสารหรือหนังสือที่ได้รับจากระบบสารบรรณอิเล็กทรอนิกส์ </a:t>
            </a:r>
          </a:p>
          <a:p>
            <a:pPr marL="609600" indent="-609600" algn="thaiDist">
              <a:buNone/>
              <a:defRPr/>
            </a:pPr>
            <a:endParaRPr lang="th-TH" sz="3200" dirty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  <a:p>
            <a:pPr marL="0" indent="0" eaLnBrk="1" hangingPunct="1">
              <a:buFont typeface="Arial" pitchFamily="34" charset="0"/>
              <a:buNone/>
            </a:pPr>
            <a:endParaRPr lang="th-TH" sz="3200" dirty="0" smtClean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251520" y="413792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ชื่อเรื่อง 1"/>
          <p:cNvSpPr>
            <a:spLocks noGrp="1"/>
          </p:cNvSpPr>
          <p:nvPr>
            <p:ph type="title"/>
          </p:nvPr>
        </p:nvSpPr>
        <p:spPr>
          <a:xfrm>
            <a:off x="374848" y="12576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h-TH" sz="5000" b="1" dirty="0" smtClean="0">
                <a:solidFill>
                  <a:srgbClr val="0000FF"/>
                </a:solidFill>
                <a:effectLst/>
                <a:latin typeface="TH Niramit AS" pitchFamily="2" charset="-34"/>
                <a:cs typeface="TH Niramit AS" pitchFamily="2" charset="-34"/>
              </a:rPr>
              <a:t>ความหมายของหนังสือราชการ</a:t>
            </a:r>
          </a:p>
        </p:txBody>
      </p:sp>
    </p:spTree>
    <p:extLst>
      <p:ext uri="{BB962C8B-B14F-4D97-AF65-F5344CB8AC3E}">
        <p14:creationId xmlns:p14="http://schemas.microsoft.com/office/powerpoint/2010/main" val="410080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611560" y="1351309"/>
            <a:ext cx="8229600" cy="4525963"/>
          </a:xfrm>
        </p:spPr>
        <p:txBody>
          <a:bodyPr rtlCol="0">
            <a:normAutofit/>
          </a:bodyPr>
          <a:lstStyle/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500" b="1" dirty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หนังสือราชการมี </a:t>
            </a:r>
            <a:r>
              <a:rPr lang="th-TH" sz="35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6</a:t>
            </a:r>
            <a:r>
              <a:rPr lang="th-TH" sz="3500" b="1" dirty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 ชนิด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1. หนังสือภายนอก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2. หนังสือภายใน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3. หนังสือประทับตรา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4. หนังสือสั่งการ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5. หนังสือประชาสัมพันธ์                     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2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6. หนังสือที่เจ้าหน้าที่ทำขึ้น หรือรับไว้เป็นหลักฐานในราชการ                      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h-TH" sz="3200" dirty="0" smtClean="0">
              <a:solidFill>
                <a:srgbClr val="008000"/>
              </a:solidFill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239125" y="332656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ชื่อเรื่อง 1"/>
          <p:cNvSpPr txBox="1">
            <a:spLocks/>
          </p:cNvSpPr>
          <p:nvPr/>
        </p:nvSpPr>
        <p:spPr>
          <a:xfrm>
            <a:off x="239125" y="116632"/>
            <a:ext cx="8229600" cy="1066800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sz="5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ชนิดของหนังสือราชการ</a:t>
            </a:r>
            <a:endParaRPr lang="th-TH" sz="50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837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673224" y="1280120"/>
            <a:ext cx="7067128" cy="5029200"/>
          </a:xfrm>
        </p:spPr>
        <p:txBody>
          <a:bodyPr rtlCol="0">
            <a:noAutofit/>
          </a:bodyPr>
          <a:lstStyle/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1. หนังสือภายนอก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2. หนังสือภายใน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3. หนังสือประทับตรา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4. หนังสือสั่งการ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4.1 คำสั่ง     4.2 ระเบียบ    4.3 ข้อบังคับ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5. หนังสือประชาสัมพันธ์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5.1 ประกาศ     5.2 แถลงการณ์     5.3 ข่าว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6. หนังสือที่เจ้าหน้าที่ทำขึ้นหรือรับไว้เป็นหลักฐานในราชการ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6.1 หนังสือรับรอง           6.2 รายงานการประชุม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6.3 บันทึก </a:t>
            </a:r>
            <a:r>
              <a:rPr lang="th-TH" sz="3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(ไม่มีแบบ)      </a:t>
            </a:r>
            <a:r>
              <a:rPr lang="th-TH" sz="3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6.4 หนังสืออื่น </a:t>
            </a:r>
            <a:r>
              <a:rPr lang="th-TH" sz="3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(ไม่มีแบบ) </a:t>
            </a:r>
            <a:endParaRPr lang="th-TH" sz="30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323528" y="260648"/>
            <a:ext cx="496855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395536" y="260648"/>
            <a:ext cx="4896544" cy="850776"/>
          </a:xfrm>
          <a:prstGeom prst="rect">
            <a:avLst/>
          </a:prstGeom>
        </p:spPr>
        <p:txBody>
          <a:bodyPr vert="horz" rtlCol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sz="5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รูปแบบหนังสือราชการ</a:t>
            </a:r>
            <a:endParaRPr lang="th-TH" sz="50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784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683568" y="1423317"/>
            <a:ext cx="7488832" cy="4525963"/>
          </a:xfrm>
        </p:spPr>
        <p:txBody>
          <a:bodyPr rtlCol="0">
            <a:normAutofit/>
          </a:bodyPr>
          <a:lstStyle/>
          <a:p>
            <a:pPr marL="609600" indent="-609600" algn="thaiDist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หนังสือภายนอก คือ หนังสือติดต่อราชการ ที่เป็นแบบพิธี โดยใช้ </a:t>
            </a: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“กระดาษตราครุฑ” 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เป็นหนังสือติดต่อระหว่างส่วนราชการหรือส่วนราชการมีถึงหน่วยงานอื่นใดซึ่งมิใช่   ส่วนราชการ หรือที่มีถึงบุคคลภายนอก</a:t>
            </a:r>
            <a:endParaRPr lang="th-TH" sz="4000" dirty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539552" y="332656"/>
            <a:ext cx="496855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539552" y="116632"/>
            <a:ext cx="8229600" cy="1066800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sz="5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หนังสือภายนอก</a:t>
            </a:r>
            <a:endParaRPr lang="th-TH" sz="50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035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19250" y="27384"/>
            <a:ext cx="6193110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th-TH" sz="2000" b="1" dirty="0">
              <a:solidFill>
                <a:srgbClr val="000099"/>
              </a:solidFill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th-TH" sz="2000" b="1" dirty="0">
              <a:solidFill>
                <a:srgbClr val="000099"/>
              </a:solidFill>
              <a:latin typeface="+mn-lt"/>
              <a:cs typeface="+mn-cs"/>
            </a:endParaRP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ที่ </a:t>
            </a:r>
            <a:r>
              <a:rPr lang="th-TH" sz="2000" b="1" dirty="0" err="1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ศธ</a:t>
            </a: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0533/			ส่วนราชการเจ้าของหนังสือ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				ที่ตั้ง</a:t>
            </a:r>
            <a:endParaRPr lang="th-TH" sz="2800" b="1" dirty="0">
              <a:solidFill>
                <a:srgbClr val="000099"/>
              </a:solidFill>
              <a:latin typeface="TH Niramit AS" pitchFamily="2" charset="-34"/>
              <a:cs typeface="TH Niramit AS" pitchFamily="2" charset="-34"/>
            </a:endParaRP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                                         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accent1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เรื่อง ...........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คำขึ้นต้น (เรียนหรือกราบเรียน)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อ้างถึง .............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สิ่งที่ส่งมาด้วย .................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th-TH" sz="2000" b="1" dirty="0">
              <a:solidFill>
                <a:srgbClr val="000099"/>
              </a:solidFill>
              <a:latin typeface="TH Niramit AS" pitchFamily="2" charset="-34"/>
              <a:cs typeface="TH Niramit AS" pitchFamily="2" charset="-34"/>
            </a:endParaRP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              ข้อความ..............................................................................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...............................................................................................................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...............................................................................................................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th-TH" sz="2000" b="1" dirty="0">
              <a:solidFill>
                <a:srgbClr val="000099"/>
              </a:solidFill>
              <a:latin typeface="TH Niramit AS" pitchFamily="2" charset="-34"/>
              <a:cs typeface="TH Niramit AS" pitchFamily="2" charset="-34"/>
            </a:endParaRP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                                            คำลงท้าย 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		             ลงชื่อ 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			      </a:t>
            </a:r>
            <a:r>
              <a:rPr lang="th-TH" sz="2000" b="1" dirty="0" smtClean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(.....................)</a:t>
            </a:r>
            <a:endParaRPr lang="th-TH" sz="2000" b="1" dirty="0">
              <a:solidFill>
                <a:srgbClr val="000099"/>
              </a:solidFill>
              <a:latin typeface="TH Niramit AS" pitchFamily="2" charset="-34"/>
              <a:cs typeface="TH Niramit AS" pitchFamily="2" charset="-34"/>
            </a:endParaRP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		             ตำแหน่ง</a:t>
            </a:r>
            <a:r>
              <a:rPr lang="en-US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………………….</a:t>
            </a:r>
            <a:endParaRPr lang="th-TH" sz="2000" b="1" dirty="0">
              <a:solidFill>
                <a:srgbClr val="000099"/>
              </a:solidFill>
              <a:latin typeface="TH Niramit AS" pitchFamily="2" charset="-34"/>
              <a:cs typeface="TH Niramit AS" pitchFamily="2" charset="-34"/>
            </a:endParaRP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th-TH" sz="2000" b="1" dirty="0">
              <a:solidFill>
                <a:srgbClr val="000099"/>
              </a:solidFill>
              <a:latin typeface="TH Niramit AS" pitchFamily="2" charset="-34"/>
              <a:cs typeface="TH Niramit AS" pitchFamily="2" charset="-34"/>
            </a:endParaRP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ส่วนราชการเจ้าของเรื่อง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โทร. 0 5388 5315</a:t>
            </a:r>
          </a:p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โทรสาร 0 5388 5319</a:t>
            </a: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115027"/>
              </p:ext>
            </p:extLst>
          </p:nvPr>
        </p:nvGraphicFramePr>
        <p:xfrm>
          <a:off x="4187825" y="27384"/>
          <a:ext cx="955675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icture" r:id="rId3" imgW="472440" imgH="497840" progId="Word.Picture.8">
                  <p:embed/>
                </p:oleObj>
              </mc:Choice>
              <mc:Fallback>
                <p:oleObj name="Picture" r:id="rId3" imgW="472440" imgH="4978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7825" y="27384"/>
                        <a:ext cx="955675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8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เนื้อหา 2"/>
          <p:cNvSpPr>
            <a:spLocks noGrp="1"/>
          </p:cNvSpPr>
          <p:nvPr>
            <p:ph idx="1"/>
          </p:nvPr>
        </p:nvSpPr>
        <p:spPr>
          <a:xfrm>
            <a:off x="323528" y="1495325"/>
            <a:ext cx="8568952" cy="4525963"/>
          </a:xfrm>
        </p:spPr>
        <p:txBody>
          <a:bodyPr rtlCol="0"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หนังสือภายใน คือ หนังสือที่ติดต่อราชการ ที่เป็นแบบพิธีน้อยกว่า หนังสือภายนอก เป็นหนังสือติดต่อภายในกระทรวง ทบวง กรมหรือจังหวัดเดียวกัน </a:t>
            </a: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“ใช้กระดาษบันทึกข้อความ”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323528" y="332656"/>
            <a:ext cx="496855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ชื่อเรื่อง 1"/>
          <p:cNvSpPr>
            <a:spLocks noGrp="1"/>
          </p:cNvSpPr>
          <p:nvPr>
            <p:ph type="title"/>
          </p:nvPr>
        </p:nvSpPr>
        <p:spPr>
          <a:xfrm>
            <a:off x="518864" y="116632"/>
            <a:ext cx="8229600" cy="1066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หนังสือภายใน</a:t>
            </a:r>
            <a:endParaRPr lang="th-TH" sz="50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6129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4294967295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th-TH"/>
              <a:t>การเขียนหนังสือราชการ</a:t>
            </a:r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EB3520E-908F-458C-BD0A-38F28693CC0C}" type="slidenum">
              <a:rPr lang="en-US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10244" name="Object 3"/>
          <p:cNvGraphicFramePr>
            <a:graphicFrameLocks noChangeAspect="1"/>
          </p:cNvGraphicFramePr>
          <p:nvPr/>
        </p:nvGraphicFramePr>
        <p:xfrm>
          <a:off x="1600200" y="333375"/>
          <a:ext cx="5238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Picture" r:id="rId3" imgW="472440" imgH="497840" progId="Word.Picture.8">
                  <p:embed/>
                </p:oleObj>
              </mc:Choice>
              <mc:Fallback>
                <p:oleObj name="Picture" r:id="rId3" imgW="472440" imgH="4978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33375"/>
                        <a:ext cx="52387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3635375" y="404813"/>
            <a:ext cx="22320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3400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บันทึกข้อความ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1692275" y="1196975"/>
            <a:ext cx="2663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h-TH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1547813" y="765175"/>
            <a:ext cx="69119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ส่วนราชการ</a:t>
            </a:r>
          </a:p>
        </p:txBody>
      </p:sp>
      <p:sp>
        <p:nvSpPr>
          <p:cNvPr id="10248" name="Text Box 9"/>
          <p:cNvSpPr txBox="1">
            <a:spLocks noChangeArrowheads="1"/>
          </p:cNvSpPr>
          <p:nvPr/>
        </p:nvSpPr>
        <p:spPr bwMode="auto">
          <a:xfrm>
            <a:off x="1547813" y="1125538"/>
            <a:ext cx="6480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ที่                              </a:t>
            </a:r>
            <a:r>
              <a:rPr lang="th-TH" sz="260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วันที่</a:t>
            </a:r>
          </a:p>
        </p:txBody>
      </p:sp>
      <p:sp>
        <p:nvSpPr>
          <p:cNvPr id="10249" name="Text Box 11"/>
          <p:cNvSpPr txBox="1">
            <a:spLocks noChangeArrowheads="1"/>
          </p:cNvSpPr>
          <p:nvPr/>
        </p:nvSpPr>
        <p:spPr bwMode="auto">
          <a:xfrm>
            <a:off x="1547813" y="1538288"/>
            <a:ext cx="66976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เรื่อง</a:t>
            </a:r>
          </a:p>
        </p:txBody>
      </p:sp>
      <p:sp>
        <p:nvSpPr>
          <p:cNvPr id="10250" name="Text Box 12"/>
          <p:cNvSpPr txBox="1">
            <a:spLocks noChangeArrowheads="1"/>
          </p:cNvSpPr>
          <p:nvPr/>
        </p:nvSpPr>
        <p:spPr bwMode="auto">
          <a:xfrm>
            <a:off x="1547813" y="2016125"/>
            <a:ext cx="33115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th-TH" sz="2600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คำขึ้นต้น </a:t>
            </a:r>
            <a:r>
              <a:rPr lang="th-TH" sz="2600" dirty="0">
                <a:latin typeface="TH Niramit AS" pitchFamily="2" charset="-34"/>
                <a:cs typeface="TH Niramit AS" pitchFamily="2" charset="-34"/>
              </a:rPr>
              <a:t>เรียนหรือกราบเรียน</a:t>
            </a:r>
          </a:p>
        </p:txBody>
      </p:sp>
      <p:sp>
        <p:nvSpPr>
          <p:cNvPr id="10251" name="Rectangle 13"/>
          <p:cNvSpPr txBox="1">
            <a:spLocks noChangeArrowheads="1"/>
          </p:cNvSpPr>
          <p:nvPr/>
        </p:nvSpPr>
        <p:spPr bwMode="auto">
          <a:xfrm>
            <a:off x="3387725" y="4114800"/>
            <a:ext cx="525621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th-TH" sz="26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    (ลงชื่อ)</a:t>
            </a:r>
          </a:p>
          <a:p>
            <a:pPr eaLnBrk="1" hangingPunct="1">
              <a:spcBef>
                <a:spcPct val="20000"/>
              </a:spcBef>
            </a:pPr>
            <a:r>
              <a:rPr lang="th-TH" sz="26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                    (พิมพ์ชื่อเต็ม)  </a:t>
            </a:r>
          </a:p>
          <a:p>
            <a:pPr eaLnBrk="1" hangingPunct="1">
              <a:spcBef>
                <a:spcPct val="20000"/>
              </a:spcBef>
            </a:pPr>
            <a:r>
              <a:rPr lang="th-TH" sz="26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ตำแหน่ง</a:t>
            </a:r>
          </a:p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th-TH" sz="2600" b="1" dirty="0">
              <a:solidFill>
                <a:srgbClr val="000099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hangingPunct="1">
              <a:spcBef>
                <a:spcPct val="20000"/>
              </a:spcBef>
            </a:pPr>
            <a:endParaRPr lang="th-TH" sz="26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0252" name="Text Box 15"/>
          <p:cNvSpPr txBox="1">
            <a:spLocks noChangeArrowheads="1"/>
          </p:cNvSpPr>
          <p:nvPr/>
        </p:nvSpPr>
        <p:spPr bwMode="auto">
          <a:xfrm>
            <a:off x="1600200" y="2667000"/>
            <a:ext cx="6477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>
              <a:spcBef>
                <a:spcPct val="50000"/>
              </a:spcBef>
            </a:pPr>
            <a:r>
              <a:rPr lang="th-TH" sz="2600" dirty="0">
                <a:latin typeface="TH Niramit AS" pitchFamily="2" charset="-34"/>
                <a:cs typeface="TH Niramit AS" pitchFamily="2" charset="-34"/>
              </a:rPr>
              <a:t>            ข้อความ</a:t>
            </a:r>
            <a:r>
              <a:rPr lang="en-US" sz="2000" dirty="0">
                <a:latin typeface="TH Niramit AS" pitchFamily="2" charset="-34"/>
                <a:cs typeface="TH Niramit AS" pitchFamily="2" charset="-34"/>
              </a:rPr>
              <a:t>...............................................................................................</a:t>
            </a:r>
            <a:br>
              <a:rPr lang="en-US" sz="2000" dirty="0">
                <a:latin typeface="TH Niramit AS" pitchFamily="2" charset="-34"/>
                <a:cs typeface="TH Niramit AS" pitchFamily="2" charset="-34"/>
              </a:rPr>
            </a:br>
            <a:r>
              <a:rPr lang="en-US" sz="2000" dirty="0">
                <a:latin typeface="TH Niramit AS" pitchFamily="2" charset="-34"/>
                <a:cs typeface="TH Niramit AS" pitchFamily="2" charset="-34"/>
              </a:rPr>
              <a:t>………………………………………………………………………………………………………….………………………………………………………………………………………………………………</a:t>
            </a:r>
          </a:p>
        </p:txBody>
      </p:sp>
      <p:sp>
        <p:nvSpPr>
          <p:cNvPr id="10253" name="Text Box 18"/>
          <p:cNvSpPr txBox="1">
            <a:spLocks noChangeArrowheads="1"/>
          </p:cNvSpPr>
          <p:nvPr/>
        </p:nvSpPr>
        <p:spPr bwMode="auto">
          <a:xfrm>
            <a:off x="4572000" y="5070475"/>
            <a:ext cx="32861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ผู้อำนวยการสำนัก/กอง..........</a:t>
            </a:r>
          </a:p>
        </p:txBody>
      </p:sp>
      <p:sp>
        <p:nvSpPr>
          <p:cNvPr id="10254" name="Text Box 19"/>
          <p:cNvSpPr txBox="1">
            <a:spLocks noChangeArrowheads="1"/>
          </p:cNvSpPr>
          <p:nvPr/>
        </p:nvSpPr>
        <p:spPr bwMode="auto">
          <a:xfrm>
            <a:off x="1619250" y="1143000"/>
            <a:ext cx="2038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400" dirty="0" err="1">
                <a:latin typeface="TH Niramit AS" pitchFamily="2" charset="-34"/>
                <a:cs typeface="TH Niramit AS" pitchFamily="2" charset="-34"/>
              </a:rPr>
              <a:t>ศธ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0533.06.01/</a:t>
            </a:r>
          </a:p>
        </p:txBody>
      </p:sp>
      <p:sp>
        <p:nvSpPr>
          <p:cNvPr id="10255" name="Text Box 20"/>
          <p:cNvSpPr txBox="1">
            <a:spLocks noChangeArrowheads="1"/>
          </p:cNvSpPr>
          <p:nvPr/>
        </p:nvSpPr>
        <p:spPr bwMode="auto">
          <a:xfrm>
            <a:off x="4624388" y="777875"/>
            <a:ext cx="21796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endParaRPr lang="th-TH" sz="36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0256" name="Text Box 21"/>
          <p:cNvSpPr txBox="1">
            <a:spLocks noChangeArrowheads="1"/>
          </p:cNvSpPr>
          <p:nvPr/>
        </p:nvSpPr>
        <p:spPr bwMode="auto">
          <a:xfrm>
            <a:off x="4648200" y="114300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400">
                <a:latin typeface="TH Niramit AS" pitchFamily="2" charset="-34"/>
                <a:cs typeface="TH Niramit AS" pitchFamily="2" charset="-34"/>
              </a:rPr>
              <a:t>  29 มีนาคม  2555</a:t>
            </a:r>
          </a:p>
        </p:txBody>
      </p:sp>
      <p:sp>
        <p:nvSpPr>
          <p:cNvPr id="10257" name="Text Box 22"/>
          <p:cNvSpPr txBox="1">
            <a:spLocks noChangeArrowheads="1"/>
          </p:cNvSpPr>
          <p:nvPr/>
        </p:nvSpPr>
        <p:spPr bwMode="auto">
          <a:xfrm>
            <a:off x="2057400" y="1524000"/>
            <a:ext cx="29718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 dirty="0">
                <a:latin typeface="TH Niramit AS" pitchFamily="2" charset="-34"/>
                <a:cs typeface="TH Niramit AS" pitchFamily="2" charset="-34"/>
              </a:rPr>
              <a:t> ขออนุมัติเดินทางไปราชการ</a:t>
            </a:r>
          </a:p>
        </p:txBody>
      </p:sp>
      <p:sp>
        <p:nvSpPr>
          <p:cNvPr id="10258" name="Text Box 25"/>
          <p:cNvSpPr txBox="1">
            <a:spLocks noChangeArrowheads="1"/>
          </p:cNvSpPr>
          <p:nvPr/>
        </p:nvSpPr>
        <p:spPr bwMode="auto">
          <a:xfrm>
            <a:off x="2362200" y="762000"/>
            <a:ext cx="25558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600" dirty="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 สำนัก/กอง........</a:t>
            </a:r>
          </a:p>
        </p:txBody>
      </p:sp>
      <p:sp>
        <p:nvSpPr>
          <p:cNvPr id="10259" name="Text Box 27"/>
          <p:cNvSpPr txBox="1">
            <a:spLocks noChangeArrowheads="1"/>
          </p:cNvSpPr>
          <p:nvPr/>
        </p:nvSpPr>
        <p:spPr bwMode="auto">
          <a:xfrm>
            <a:off x="4405313" y="762000"/>
            <a:ext cx="36718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th-TH" sz="260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ส่วน/ฝ่าย....</a:t>
            </a:r>
            <a:r>
              <a:rPr lang="th-TH" sz="260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โทร 0 5388 5315</a:t>
            </a:r>
          </a:p>
        </p:txBody>
      </p:sp>
      <p:sp>
        <p:nvSpPr>
          <p:cNvPr id="10260" name="TextBox 26"/>
          <p:cNvSpPr txBox="1">
            <a:spLocks noChangeArrowheads="1"/>
          </p:cNvSpPr>
          <p:nvPr/>
        </p:nvSpPr>
        <p:spPr bwMode="auto">
          <a:xfrm>
            <a:off x="3810000" y="1524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4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</a:p>
        </p:txBody>
      </p:sp>
      <p:sp>
        <p:nvSpPr>
          <p:cNvPr id="10261" name="TextBox 27"/>
          <p:cNvSpPr txBox="1">
            <a:spLocks noChangeArrowheads="1"/>
          </p:cNvSpPr>
          <p:nvPr/>
        </p:nvSpPr>
        <p:spPr bwMode="auto">
          <a:xfrm>
            <a:off x="5867400" y="228600"/>
            <a:ext cx="304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2400">
                <a:solidFill>
                  <a:srgbClr val="C00000"/>
                </a:solidFill>
                <a:latin typeface="TH Niramit AS" pitchFamily="2" charset="-34"/>
                <a:cs typeface="TH Niramit AS" pitchFamily="2" charset="-34"/>
              </a:rPr>
              <a:t>ใช้ติดต่อภายในกรมเดียวกัน</a:t>
            </a:r>
          </a:p>
        </p:txBody>
      </p:sp>
      <p:sp>
        <p:nvSpPr>
          <p:cNvPr id="10262" name="TextBox 26"/>
          <p:cNvSpPr txBox="1">
            <a:spLocks noChangeArrowheads="1"/>
          </p:cNvSpPr>
          <p:nvPr/>
        </p:nvSpPr>
        <p:spPr bwMode="auto">
          <a:xfrm>
            <a:off x="1905000" y="4572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40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ชั้นความเร็ว</a:t>
            </a:r>
          </a:p>
        </p:txBody>
      </p:sp>
      <p:sp>
        <p:nvSpPr>
          <p:cNvPr id="10263" name="TextBox 26"/>
          <p:cNvSpPr txBox="1">
            <a:spLocks noChangeArrowheads="1"/>
          </p:cNvSpPr>
          <p:nvPr/>
        </p:nvSpPr>
        <p:spPr bwMode="auto">
          <a:xfrm>
            <a:off x="3711575" y="5984875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40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</a:p>
        </p:txBody>
      </p:sp>
    </p:spTree>
    <p:extLst>
      <p:ext uri="{BB962C8B-B14F-4D97-AF65-F5344CB8AC3E}">
        <p14:creationId xmlns:p14="http://schemas.microsoft.com/office/powerpoint/2010/main" val="23910369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/>
      <p:bldP spid="10251" grpId="0"/>
      <p:bldP spid="10252" grpId="0"/>
      <p:bldP spid="10254" grpId="0"/>
      <p:bldP spid="10256" grpId="0"/>
      <p:bldP spid="10257" grpId="0"/>
      <p:bldP spid="10258" grpId="0"/>
      <p:bldP spid="10259" grpId="0"/>
      <p:bldP spid="10260" grpId="0"/>
      <p:bldP spid="102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4294967295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th-TH">
                <a:latin typeface="TH Niramit AS" pitchFamily="2" charset="-34"/>
                <a:cs typeface="TH Niramit AS" pitchFamily="2" charset="-34"/>
              </a:rPr>
              <a:t>การเขียนหนังสือราชการ</a:t>
            </a:r>
            <a:endParaRPr lang="en-US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DE4ED1E-D152-44DA-974C-87928AF0037C}" type="slidenum">
              <a:rPr lang="en-US">
                <a:latin typeface="TH Niramit AS" pitchFamily="2" charset="-34"/>
                <a:cs typeface="TH Niramit AS" pitchFamily="2" charset="-34"/>
              </a:rPr>
              <a:pPr>
                <a:defRPr/>
              </a:pPr>
              <a:t>9</a:t>
            </a:fld>
            <a:endParaRPr lang="en-US">
              <a:latin typeface="TH Niramit AS" pitchFamily="2" charset="-34"/>
              <a:cs typeface="TH Niramit AS" pitchFamily="2" charset="-34"/>
            </a:endParaRPr>
          </a:p>
        </p:txBody>
      </p:sp>
      <p:graphicFrame>
        <p:nvGraphicFramePr>
          <p:cNvPr id="11268" name="Object 3"/>
          <p:cNvGraphicFramePr>
            <a:graphicFrameLocks noChangeAspect="1"/>
          </p:cNvGraphicFramePr>
          <p:nvPr/>
        </p:nvGraphicFramePr>
        <p:xfrm>
          <a:off x="1600200" y="333375"/>
          <a:ext cx="5238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Picture" r:id="rId3" imgW="472440" imgH="497840" progId="Word.Picture.8">
                  <p:embed/>
                </p:oleObj>
              </mc:Choice>
              <mc:Fallback>
                <p:oleObj name="Picture" r:id="rId3" imgW="472440" imgH="4978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33375"/>
                        <a:ext cx="52387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3635375" y="404813"/>
            <a:ext cx="22320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3400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บันทึกข้อความ</a:t>
            </a: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1692275" y="1196975"/>
            <a:ext cx="2663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h-TH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1547813" y="803275"/>
            <a:ext cx="69119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ส่วนราชการ</a:t>
            </a:r>
          </a:p>
        </p:txBody>
      </p:sp>
      <p:sp>
        <p:nvSpPr>
          <p:cNvPr id="11272" name="Text Box 9"/>
          <p:cNvSpPr txBox="1">
            <a:spLocks noChangeArrowheads="1"/>
          </p:cNvSpPr>
          <p:nvPr/>
        </p:nvSpPr>
        <p:spPr bwMode="auto">
          <a:xfrm>
            <a:off x="1547813" y="1125538"/>
            <a:ext cx="64801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ที่                                  วันที่</a:t>
            </a:r>
          </a:p>
        </p:txBody>
      </p:sp>
      <p:sp>
        <p:nvSpPr>
          <p:cNvPr id="11273" name="Text Box 11"/>
          <p:cNvSpPr txBox="1">
            <a:spLocks noChangeArrowheads="1"/>
          </p:cNvSpPr>
          <p:nvPr/>
        </p:nvSpPr>
        <p:spPr bwMode="auto">
          <a:xfrm>
            <a:off x="1547813" y="1565275"/>
            <a:ext cx="66976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เรื่อง</a:t>
            </a:r>
          </a:p>
        </p:txBody>
      </p:sp>
      <p:sp>
        <p:nvSpPr>
          <p:cNvPr id="11274" name="Text Box 12"/>
          <p:cNvSpPr txBox="1">
            <a:spLocks noChangeArrowheads="1"/>
          </p:cNvSpPr>
          <p:nvPr/>
        </p:nvSpPr>
        <p:spPr bwMode="auto">
          <a:xfrm>
            <a:off x="1547813" y="2016125"/>
            <a:ext cx="3311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th-TH" sz="2600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คำขึ้นต้น</a:t>
            </a:r>
            <a:r>
              <a:rPr lang="en-US" sz="2600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600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600" dirty="0">
                <a:latin typeface="TH Niramit AS" pitchFamily="2" charset="-34"/>
                <a:cs typeface="TH Niramit AS" pitchFamily="2" charset="-34"/>
              </a:rPr>
              <a:t>เรียนหรือกราบเรียน</a:t>
            </a:r>
          </a:p>
        </p:txBody>
      </p:sp>
      <p:sp>
        <p:nvSpPr>
          <p:cNvPr id="11275" name="Rectangle 13"/>
          <p:cNvSpPr txBox="1">
            <a:spLocks noChangeArrowheads="1"/>
          </p:cNvSpPr>
          <p:nvPr/>
        </p:nvSpPr>
        <p:spPr bwMode="auto">
          <a:xfrm>
            <a:off x="3387725" y="4267200"/>
            <a:ext cx="52562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th-TH" sz="26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      (ลงชื่อ)</a:t>
            </a:r>
          </a:p>
          <a:p>
            <a:pPr eaLnBrk="1" hangingPunct="1">
              <a:spcBef>
                <a:spcPct val="20000"/>
              </a:spcBef>
            </a:pPr>
            <a:r>
              <a:rPr lang="th-TH" sz="26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                     (พิมพ์ชื่อเต็ม)  </a:t>
            </a:r>
          </a:p>
          <a:p>
            <a:pPr eaLnBrk="1" hangingPunct="1">
              <a:spcBef>
                <a:spcPct val="20000"/>
              </a:spcBef>
            </a:pPr>
            <a:r>
              <a:rPr lang="th-TH" sz="26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ตำแหน่ง</a:t>
            </a:r>
          </a:p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th-TH" sz="2600" b="1" dirty="0">
              <a:solidFill>
                <a:srgbClr val="000099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th-TH" sz="26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1276" name="Text Box 18"/>
          <p:cNvSpPr txBox="1">
            <a:spLocks noChangeArrowheads="1"/>
          </p:cNvSpPr>
          <p:nvPr/>
        </p:nvSpPr>
        <p:spPr bwMode="auto">
          <a:xfrm>
            <a:off x="4762500" y="5222875"/>
            <a:ext cx="30956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 dirty="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ผู้อำนวยการสำนัก/กอง.........</a:t>
            </a:r>
          </a:p>
        </p:txBody>
      </p:sp>
      <p:sp>
        <p:nvSpPr>
          <p:cNvPr id="11277" name="Text Box 19"/>
          <p:cNvSpPr txBox="1">
            <a:spLocks noChangeArrowheads="1"/>
          </p:cNvSpPr>
          <p:nvPr/>
        </p:nvSpPr>
        <p:spPr bwMode="auto">
          <a:xfrm>
            <a:off x="1847850" y="1143000"/>
            <a:ext cx="1885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400" dirty="0" err="1">
                <a:latin typeface="TH Niramit AS" pitchFamily="2" charset="-34"/>
                <a:cs typeface="TH Niramit AS" pitchFamily="2" charset="-34"/>
              </a:rPr>
              <a:t>ศธ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0533.06.01/</a:t>
            </a:r>
          </a:p>
        </p:txBody>
      </p:sp>
      <p:sp>
        <p:nvSpPr>
          <p:cNvPr id="11278" name="Text Box 20"/>
          <p:cNvSpPr txBox="1">
            <a:spLocks noChangeArrowheads="1"/>
          </p:cNvSpPr>
          <p:nvPr/>
        </p:nvSpPr>
        <p:spPr bwMode="auto">
          <a:xfrm>
            <a:off x="4624388" y="777875"/>
            <a:ext cx="21796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endParaRPr lang="th-TH" sz="36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1279" name="Text Box 21"/>
          <p:cNvSpPr txBox="1">
            <a:spLocks noChangeArrowheads="1"/>
          </p:cNvSpPr>
          <p:nvPr/>
        </p:nvSpPr>
        <p:spPr bwMode="auto">
          <a:xfrm>
            <a:off x="4648200" y="1143000"/>
            <a:ext cx="243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 29 มีนาคม 2555</a:t>
            </a:r>
          </a:p>
        </p:txBody>
      </p:sp>
      <p:sp>
        <p:nvSpPr>
          <p:cNvPr id="11280" name="Text Box 22"/>
          <p:cNvSpPr txBox="1">
            <a:spLocks noChangeArrowheads="1"/>
          </p:cNvSpPr>
          <p:nvPr/>
        </p:nvSpPr>
        <p:spPr bwMode="auto">
          <a:xfrm>
            <a:off x="2209800" y="1565275"/>
            <a:ext cx="3048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 dirty="0">
                <a:latin typeface="TH Niramit AS" pitchFamily="2" charset="-34"/>
                <a:cs typeface="TH Niramit AS" pitchFamily="2" charset="-34"/>
              </a:rPr>
              <a:t>ขออนุมัติเดินทางไปราชการ</a:t>
            </a:r>
          </a:p>
        </p:txBody>
      </p:sp>
      <p:sp>
        <p:nvSpPr>
          <p:cNvPr id="11281" name="Text Box 25"/>
          <p:cNvSpPr txBox="1">
            <a:spLocks noChangeArrowheads="1"/>
          </p:cNvSpPr>
          <p:nvPr/>
        </p:nvSpPr>
        <p:spPr bwMode="auto">
          <a:xfrm>
            <a:off x="2895600" y="803275"/>
            <a:ext cx="175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400" dirty="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สำนัก/กอง......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4191000" y="803275"/>
            <a:ext cx="47244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400" dirty="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      </a:t>
            </a:r>
            <a:r>
              <a:rPr lang="th-TH" sz="2600" dirty="0">
                <a:solidFill>
                  <a:srgbClr val="FF0066"/>
                </a:solidFill>
                <a:latin typeface="TH Niramit AS" pitchFamily="2" charset="-34"/>
                <a:cs typeface="TH Niramit AS" pitchFamily="2" charset="-34"/>
              </a:rPr>
              <a:t>กรม....  </a:t>
            </a:r>
            <a:r>
              <a:rPr lang="th-TH" sz="2400" dirty="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โทร 0 5388 5315</a:t>
            </a:r>
          </a:p>
        </p:txBody>
      </p:sp>
      <p:sp>
        <p:nvSpPr>
          <p:cNvPr id="11283" name="TextBox 25"/>
          <p:cNvSpPr txBox="1">
            <a:spLocks noChangeArrowheads="1"/>
          </p:cNvSpPr>
          <p:nvPr/>
        </p:nvSpPr>
        <p:spPr bwMode="auto">
          <a:xfrm>
            <a:off x="5943600" y="112713"/>
            <a:ext cx="3810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2400">
                <a:solidFill>
                  <a:srgbClr val="C00000"/>
                </a:solidFill>
                <a:latin typeface="TH Niramit AS" pitchFamily="2" charset="-34"/>
                <a:cs typeface="TH Niramit AS" pitchFamily="2" charset="-34"/>
              </a:rPr>
              <a:t>ติดต่อต่างกรมในกระทรวงเดียวกัน</a:t>
            </a:r>
          </a:p>
        </p:txBody>
      </p:sp>
      <p:sp>
        <p:nvSpPr>
          <p:cNvPr id="11284" name="TextBox 26"/>
          <p:cNvSpPr txBox="1">
            <a:spLocks noChangeArrowheads="1"/>
          </p:cNvSpPr>
          <p:nvPr/>
        </p:nvSpPr>
        <p:spPr bwMode="auto">
          <a:xfrm>
            <a:off x="3810000" y="1524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4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</a:p>
        </p:txBody>
      </p:sp>
      <p:sp>
        <p:nvSpPr>
          <p:cNvPr id="11285" name="TextBox 26"/>
          <p:cNvSpPr txBox="1">
            <a:spLocks noChangeArrowheads="1"/>
          </p:cNvSpPr>
          <p:nvPr/>
        </p:nvSpPr>
        <p:spPr bwMode="auto">
          <a:xfrm>
            <a:off x="3786188" y="6091238"/>
            <a:ext cx="167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40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</a:p>
        </p:txBody>
      </p:sp>
      <p:sp>
        <p:nvSpPr>
          <p:cNvPr id="11286" name="TextBox 26"/>
          <p:cNvSpPr txBox="1">
            <a:spLocks noChangeArrowheads="1"/>
          </p:cNvSpPr>
          <p:nvPr/>
        </p:nvSpPr>
        <p:spPr bwMode="auto">
          <a:xfrm>
            <a:off x="1816100" y="4699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4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ชั้นความเร็ว</a:t>
            </a:r>
          </a:p>
        </p:txBody>
      </p:sp>
      <p:sp>
        <p:nvSpPr>
          <p:cNvPr id="11287" name="Text Box 15"/>
          <p:cNvSpPr txBox="1">
            <a:spLocks noChangeArrowheads="1"/>
          </p:cNvSpPr>
          <p:nvPr/>
        </p:nvSpPr>
        <p:spPr bwMode="auto">
          <a:xfrm>
            <a:off x="1600200" y="2667000"/>
            <a:ext cx="6477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>
              <a:spcBef>
                <a:spcPct val="50000"/>
              </a:spcBef>
            </a:pPr>
            <a:r>
              <a:rPr lang="th-TH" sz="2600" dirty="0">
                <a:latin typeface="TH Niramit AS" pitchFamily="2" charset="-34"/>
                <a:cs typeface="TH Niramit AS" pitchFamily="2" charset="-34"/>
              </a:rPr>
              <a:t>            ข้อความ</a:t>
            </a:r>
            <a:r>
              <a:rPr lang="en-US" sz="2000" dirty="0">
                <a:latin typeface="TH Niramit AS" pitchFamily="2" charset="-34"/>
                <a:cs typeface="TH Niramit AS" pitchFamily="2" charset="-34"/>
              </a:rPr>
              <a:t>...............................................................................................</a:t>
            </a:r>
            <a:br>
              <a:rPr lang="en-US" sz="2000" dirty="0">
                <a:latin typeface="TH Niramit AS" pitchFamily="2" charset="-34"/>
                <a:cs typeface="TH Niramit AS" pitchFamily="2" charset="-34"/>
              </a:rPr>
            </a:br>
            <a:r>
              <a:rPr lang="en-US" sz="2000" dirty="0">
                <a:latin typeface="TH Niramit AS" pitchFamily="2" charset="-34"/>
                <a:cs typeface="TH Niramit AS" pitchFamily="2" charset="-34"/>
              </a:rPr>
              <a:t>………………………………………………………………………………………………………….………………………………………………………………………………………………………………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0488020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  <p:bldP spid="11275" grpId="0"/>
      <p:bldP spid="11276" grpId="0"/>
      <p:bldP spid="11277" grpId="0"/>
      <p:bldP spid="11279" grpId="0"/>
      <p:bldP spid="11280" grpId="0"/>
      <p:bldP spid="11281" grpId="0"/>
      <p:bldP spid="24" grpId="0"/>
      <p:bldP spid="11284" grpId="0"/>
      <p:bldP spid="11285" grpId="0"/>
      <p:bldP spid="11286" grpId="0"/>
      <p:bldP spid="112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4294967295"/>
          </p:nvPr>
        </p:nvSpPr>
        <p:spPr>
          <a:xfrm>
            <a:off x="3790528" y="6376243"/>
            <a:ext cx="1573560" cy="3651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th-TH" sz="1400" dirty="0">
                <a:latin typeface="TH Niramit AS" pitchFamily="2" charset="-34"/>
                <a:cs typeface="TH Niramit AS" pitchFamily="2" charset="-34"/>
              </a:rPr>
              <a:t>การเขียนหนังสือราชการ</a:t>
            </a:r>
            <a:endParaRPr lang="en-US" sz="1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4294967295"/>
          </p:nvPr>
        </p:nvSpPr>
        <p:spPr>
          <a:xfrm>
            <a:off x="8260996" y="5863418"/>
            <a:ext cx="360040" cy="28803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4D28CF3-B432-4B36-8878-802F6D745322}" type="slidenum">
              <a:rPr lang="en-US" sz="140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pPr>
                <a:defRPr/>
              </a:pPr>
              <a:t>10</a:t>
            </a:fld>
            <a:endParaRPr lang="en-US" sz="1400" dirty="0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graphicFrame>
        <p:nvGraphicFramePr>
          <p:cNvPr id="12292" name="Object 3"/>
          <p:cNvGraphicFramePr>
            <a:graphicFrameLocks noChangeAspect="1"/>
          </p:cNvGraphicFramePr>
          <p:nvPr/>
        </p:nvGraphicFramePr>
        <p:xfrm>
          <a:off x="1600200" y="333375"/>
          <a:ext cx="5238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Picture" r:id="rId3" imgW="472440" imgH="497840" progId="Word.Picture.8">
                  <p:embed/>
                </p:oleObj>
              </mc:Choice>
              <mc:Fallback>
                <p:oleObj name="Picture" r:id="rId3" imgW="472440" imgH="4978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33375"/>
                        <a:ext cx="52387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3635375" y="404813"/>
            <a:ext cx="22320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3400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บันทึกข้อความ</a:t>
            </a:r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1692275" y="1196975"/>
            <a:ext cx="2663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h-TH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2295" name="Text Box 8"/>
          <p:cNvSpPr txBox="1">
            <a:spLocks noChangeArrowheads="1"/>
          </p:cNvSpPr>
          <p:nvPr/>
        </p:nvSpPr>
        <p:spPr bwMode="auto">
          <a:xfrm>
            <a:off x="1547813" y="833438"/>
            <a:ext cx="6911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40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ส่วนราชการ</a:t>
            </a:r>
          </a:p>
        </p:txBody>
      </p:sp>
      <p:sp>
        <p:nvSpPr>
          <p:cNvPr id="12296" name="Text Box 9"/>
          <p:cNvSpPr txBox="1">
            <a:spLocks noChangeArrowheads="1"/>
          </p:cNvSpPr>
          <p:nvPr/>
        </p:nvSpPr>
        <p:spPr bwMode="auto">
          <a:xfrm>
            <a:off x="1547813" y="1184275"/>
            <a:ext cx="64801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ที่                                 วันที่</a:t>
            </a:r>
          </a:p>
        </p:txBody>
      </p:sp>
      <p:sp>
        <p:nvSpPr>
          <p:cNvPr id="12297" name="Text Box 11"/>
          <p:cNvSpPr txBox="1">
            <a:spLocks noChangeArrowheads="1"/>
          </p:cNvSpPr>
          <p:nvPr/>
        </p:nvSpPr>
        <p:spPr bwMode="auto">
          <a:xfrm>
            <a:off x="1547813" y="1565275"/>
            <a:ext cx="66976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เรื่อง</a:t>
            </a:r>
          </a:p>
        </p:txBody>
      </p:sp>
      <p:sp>
        <p:nvSpPr>
          <p:cNvPr id="12298" name="Text Box 12"/>
          <p:cNvSpPr txBox="1">
            <a:spLocks noChangeArrowheads="1"/>
          </p:cNvSpPr>
          <p:nvPr/>
        </p:nvSpPr>
        <p:spPr bwMode="auto">
          <a:xfrm>
            <a:off x="1547813" y="2016125"/>
            <a:ext cx="33115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th-TH" sz="2600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คำขึ้นต้น </a:t>
            </a:r>
            <a:r>
              <a:rPr lang="th-TH" sz="2600" dirty="0">
                <a:latin typeface="TH Niramit AS" pitchFamily="2" charset="-34"/>
                <a:cs typeface="TH Niramit AS" pitchFamily="2" charset="-34"/>
              </a:rPr>
              <a:t>เรียนหรือกราบเรียน</a:t>
            </a:r>
          </a:p>
        </p:txBody>
      </p:sp>
      <p:sp>
        <p:nvSpPr>
          <p:cNvPr id="12299" name="Rectangle 13"/>
          <p:cNvSpPr txBox="1">
            <a:spLocks noChangeArrowheads="1"/>
          </p:cNvSpPr>
          <p:nvPr/>
        </p:nvSpPr>
        <p:spPr bwMode="auto">
          <a:xfrm>
            <a:off x="3582988" y="4343400"/>
            <a:ext cx="525621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th-TH" sz="24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    (ลงชื่อ)</a:t>
            </a:r>
          </a:p>
          <a:p>
            <a:pPr eaLnBrk="1" hangingPunct="1">
              <a:spcBef>
                <a:spcPct val="20000"/>
              </a:spcBef>
            </a:pPr>
            <a:r>
              <a:rPr lang="th-TH" sz="24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                         (พิมพ์ชื่อเต็ม)  </a:t>
            </a:r>
          </a:p>
          <a:p>
            <a:pPr eaLnBrk="1" hangingPunct="1">
              <a:spcBef>
                <a:spcPct val="20000"/>
              </a:spcBef>
            </a:pPr>
            <a:r>
              <a:rPr lang="th-TH" sz="2400" b="1" dirty="0">
                <a:solidFill>
                  <a:srgbClr val="000099"/>
                </a:solidFill>
                <a:latin typeface="TH Niramit AS" pitchFamily="2" charset="-34"/>
                <a:cs typeface="TH Niramit AS" pitchFamily="2" charset="-34"/>
              </a:rPr>
              <a:t>    ตำแหน่ง</a:t>
            </a:r>
          </a:p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th-TH" sz="2400" b="1" dirty="0">
              <a:solidFill>
                <a:srgbClr val="000099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th-TH" sz="2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5143500" y="5176838"/>
            <a:ext cx="3543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400" dirty="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ผู้อำนวยการสำนัก/กอง.........</a:t>
            </a:r>
          </a:p>
        </p:txBody>
      </p:sp>
      <p:sp>
        <p:nvSpPr>
          <p:cNvPr id="12301" name="Text Box 19"/>
          <p:cNvSpPr txBox="1">
            <a:spLocks noChangeArrowheads="1"/>
          </p:cNvSpPr>
          <p:nvPr/>
        </p:nvSpPr>
        <p:spPr bwMode="auto">
          <a:xfrm>
            <a:off x="1752600" y="1190625"/>
            <a:ext cx="1962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 </a:t>
            </a:r>
            <a:r>
              <a:rPr lang="th-TH" sz="2400" dirty="0" err="1">
                <a:latin typeface="TH Niramit AS" pitchFamily="2" charset="-34"/>
                <a:cs typeface="TH Niramit AS" pitchFamily="2" charset="-34"/>
              </a:rPr>
              <a:t>ศธ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0533.</a:t>
            </a:r>
            <a:r>
              <a:rPr lang="en-US" sz="2400" dirty="0" smtClean="0">
                <a:latin typeface="TH Niramit AS" pitchFamily="2" charset="-34"/>
                <a:cs typeface="TH Niramit AS" pitchFamily="2" charset="-34"/>
              </a:rPr>
              <a:t>xxx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/</a:t>
            </a:r>
            <a:endParaRPr lang="th-TH" sz="2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2302" name="Text Box 20"/>
          <p:cNvSpPr txBox="1">
            <a:spLocks noChangeArrowheads="1"/>
          </p:cNvSpPr>
          <p:nvPr/>
        </p:nvSpPr>
        <p:spPr bwMode="auto">
          <a:xfrm>
            <a:off x="4624388" y="777875"/>
            <a:ext cx="21796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endParaRPr lang="th-TH" sz="36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2303" name="Text Box 21"/>
          <p:cNvSpPr txBox="1">
            <a:spLocks noChangeArrowheads="1"/>
          </p:cNvSpPr>
          <p:nvPr/>
        </p:nvSpPr>
        <p:spPr bwMode="auto">
          <a:xfrm>
            <a:off x="4648200" y="1214438"/>
            <a:ext cx="2819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 29 มีนาคม  2555 </a:t>
            </a:r>
          </a:p>
        </p:txBody>
      </p:sp>
      <p:sp>
        <p:nvSpPr>
          <p:cNvPr id="12304" name="Text Box 22"/>
          <p:cNvSpPr txBox="1">
            <a:spLocks noChangeArrowheads="1"/>
          </p:cNvSpPr>
          <p:nvPr/>
        </p:nvSpPr>
        <p:spPr bwMode="auto">
          <a:xfrm>
            <a:off x="2286000" y="1565275"/>
            <a:ext cx="3365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 dirty="0">
                <a:latin typeface="TH Niramit AS" pitchFamily="2" charset="-34"/>
                <a:cs typeface="TH Niramit AS" pitchFamily="2" charset="-34"/>
              </a:rPr>
              <a:t>ขออนุมัติเดินทางไปราชการ</a:t>
            </a:r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2514600" y="838200"/>
            <a:ext cx="2152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400" dirty="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สำนัก/กอง........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4572000" y="833438"/>
            <a:ext cx="36718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400" dirty="0">
                <a:solidFill>
                  <a:srgbClr val="6600FF"/>
                </a:solidFill>
                <a:latin typeface="TH Niramit AS" pitchFamily="2" charset="-34"/>
                <a:cs typeface="TH Niramit AS" pitchFamily="2" charset="-34"/>
              </a:rPr>
              <a:t>ส่วน/ฝ่าย....โทร 0 5388 5315</a:t>
            </a:r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1331913" y="2420938"/>
            <a:ext cx="1800225" cy="492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99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6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อ้างถึง (ไม่มี)</a:t>
            </a:r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1403350" y="2852738"/>
            <a:ext cx="2447925" cy="492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99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6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สิ่งที่ส่งมาด้วย (ไม่มี)</a:t>
            </a:r>
          </a:p>
        </p:txBody>
      </p:sp>
      <p:sp>
        <p:nvSpPr>
          <p:cNvPr id="28" name="Text Box 25"/>
          <p:cNvSpPr txBox="1">
            <a:spLocks noChangeArrowheads="1"/>
          </p:cNvSpPr>
          <p:nvPr/>
        </p:nvSpPr>
        <p:spPr bwMode="auto">
          <a:xfrm rot="10800000">
            <a:off x="898525" y="2190750"/>
            <a:ext cx="115252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800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</a:rPr>
              <a:t>}</a:t>
            </a:r>
          </a:p>
        </p:txBody>
      </p:sp>
      <p:sp>
        <p:nvSpPr>
          <p:cNvPr id="12310" name="TextBox 28"/>
          <p:cNvSpPr txBox="1">
            <a:spLocks noChangeArrowheads="1"/>
          </p:cNvSpPr>
          <p:nvPr/>
        </p:nvSpPr>
        <p:spPr bwMode="auto">
          <a:xfrm>
            <a:off x="0" y="26670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2400" b="1">
                <a:solidFill>
                  <a:srgbClr val="C00000"/>
                </a:solidFill>
                <a:latin typeface="TH Niramit AS" pitchFamily="2" charset="-34"/>
                <a:cs typeface="TH Niramit AS" pitchFamily="2" charset="-34"/>
              </a:rPr>
              <a:t>ข้อควรระวัง</a:t>
            </a:r>
          </a:p>
        </p:txBody>
      </p:sp>
      <p:sp>
        <p:nvSpPr>
          <p:cNvPr id="12311" name="TextBox 26"/>
          <p:cNvSpPr txBox="1">
            <a:spLocks noChangeArrowheads="1"/>
          </p:cNvSpPr>
          <p:nvPr/>
        </p:nvSpPr>
        <p:spPr bwMode="auto">
          <a:xfrm>
            <a:off x="3733800" y="1524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40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</a:p>
        </p:txBody>
      </p:sp>
      <p:sp>
        <p:nvSpPr>
          <p:cNvPr id="12312" name="TextBox 26"/>
          <p:cNvSpPr txBox="1">
            <a:spLocks noChangeArrowheads="1"/>
          </p:cNvSpPr>
          <p:nvPr/>
        </p:nvSpPr>
        <p:spPr bwMode="auto">
          <a:xfrm>
            <a:off x="1828800" y="528638"/>
            <a:ext cx="167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4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ชั้นความเร็ว</a:t>
            </a:r>
          </a:p>
        </p:txBody>
      </p:sp>
      <p:sp>
        <p:nvSpPr>
          <p:cNvPr id="12313" name="Text Box 15"/>
          <p:cNvSpPr txBox="1">
            <a:spLocks noChangeArrowheads="1"/>
          </p:cNvSpPr>
          <p:nvPr/>
        </p:nvSpPr>
        <p:spPr bwMode="auto">
          <a:xfrm>
            <a:off x="1600200" y="3311525"/>
            <a:ext cx="6477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 dirty="0">
                <a:latin typeface="TH Niramit AS" pitchFamily="2" charset="-34"/>
                <a:cs typeface="TH Niramit AS" pitchFamily="2" charset="-34"/>
              </a:rPr>
              <a:t>            ข้อความ</a:t>
            </a:r>
            <a:r>
              <a:rPr lang="en-US" sz="2000" dirty="0">
                <a:latin typeface="TH Niramit AS" pitchFamily="2" charset="-34"/>
                <a:cs typeface="TH Niramit AS" pitchFamily="2" charset="-34"/>
              </a:rPr>
              <a:t>...............................................................................................</a:t>
            </a:r>
            <a:br>
              <a:rPr lang="en-US" sz="2000" dirty="0">
                <a:latin typeface="TH Niramit AS" pitchFamily="2" charset="-34"/>
                <a:cs typeface="TH Niramit AS" pitchFamily="2" charset="-34"/>
              </a:rPr>
            </a:br>
            <a:r>
              <a:rPr lang="en-US" sz="2000" dirty="0">
                <a:latin typeface="TH Niramit AS" pitchFamily="2" charset="-34"/>
                <a:cs typeface="TH Niramit AS" pitchFamily="2" charset="-34"/>
              </a:rPr>
              <a:t>………………………………………………………………………………………………………….………………………………………………………………………………………………………………</a:t>
            </a:r>
          </a:p>
        </p:txBody>
      </p:sp>
      <p:sp>
        <p:nvSpPr>
          <p:cNvPr id="12314" name="TextBox 26"/>
          <p:cNvSpPr txBox="1">
            <a:spLocks noChangeArrowheads="1"/>
          </p:cNvSpPr>
          <p:nvPr/>
        </p:nvSpPr>
        <p:spPr bwMode="auto">
          <a:xfrm>
            <a:off x="3733800" y="60198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2400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</a:p>
        </p:txBody>
      </p:sp>
    </p:spTree>
    <p:extLst>
      <p:ext uri="{BB962C8B-B14F-4D97-AF65-F5344CB8AC3E}">
        <p14:creationId xmlns:p14="http://schemas.microsoft.com/office/powerpoint/2010/main" val="18661008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" grpId="0"/>
      <p:bldP spid="12299" grpId="0"/>
      <p:bldP spid="17" grpId="0"/>
      <p:bldP spid="12301" grpId="0"/>
      <p:bldP spid="12303" grpId="0"/>
      <p:bldP spid="12304" grpId="0"/>
      <p:bldP spid="23" grpId="0"/>
      <p:bldP spid="24" grpId="0"/>
      <p:bldP spid="26" grpId="0"/>
      <p:bldP spid="27" grpId="0"/>
      <p:bldP spid="28" grpId="0"/>
      <p:bldP spid="12311" grpId="0"/>
      <p:bldP spid="12312" grpId="0"/>
      <p:bldP spid="12313" grpId="0"/>
      <p:bldP spid="123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-252536" y="1412776"/>
            <a:ext cx="88204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thaiDist"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     หนังสือ</a:t>
            </a:r>
            <a:r>
              <a:rPr lang="th-TH" sz="40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ประทับตรา คือ 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หนังสือที่ใช้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ตราประทับแทน</a:t>
            </a:r>
          </a:p>
          <a:p>
            <a:pPr marL="609600" indent="-609600" algn="thaiDist"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การ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ลงชื่อของหัวหน้าส่วนราชการระดับกรมขึ้นไป  โดย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ให้หัวหน้า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ส่วนราชการระดับกองหรือผู้ที่ได้รับมอบหมายจากหัวหน้าส่วนราชการระดับกรมขึ้นไป เป็นผู้รับผิดชอบ ลงชื่อย่อกำกับตรา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4294967295"/>
          </p:nvPr>
        </p:nvSpPr>
        <p:spPr>
          <a:xfrm>
            <a:off x="8241348" y="5849562"/>
            <a:ext cx="422200" cy="30597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2ECCE8-D66E-41EE-A38B-B0FF4A01BD76}" type="slidenum">
              <a:rPr lang="en-US" sz="140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pPr>
                <a:defRPr/>
              </a:pPr>
              <a:t>11</a:t>
            </a:fld>
            <a:endParaRPr lang="en-US" sz="1400" dirty="0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351593" y="224524"/>
            <a:ext cx="496855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ชื่อเรื่อง 1"/>
          <p:cNvSpPr>
            <a:spLocks noGrp="1"/>
          </p:cNvSpPr>
          <p:nvPr>
            <p:ph type="title"/>
          </p:nvPr>
        </p:nvSpPr>
        <p:spPr>
          <a:xfrm>
            <a:off x="446856" y="44624"/>
            <a:ext cx="8229600" cy="1066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หนังสือประทับตรา</a:t>
            </a:r>
            <a:endParaRPr lang="th-TH" sz="50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362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28600" y="115888"/>
            <a:ext cx="8686800" cy="6553472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th-TH" b="1" dirty="0" smtClean="0">
                <a:solidFill>
                  <a:srgbClr val="0000FF"/>
                </a:solidFill>
              </a:rPr>
              <a:t>		    </a:t>
            </a:r>
            <a:br>
              <a:rPr lang="th-TH" b="1" dirty="0" smtClean="0">
                <a:solidFill>
                  <a:srgbClr val="0000FF"/>
                </a:solidFill>
              </a:rPr>
            </a:br>
            <a:r>
              <a:rPr lang="th-TH" b="1" dirty="0" smtClean="0">
                <a:solidFill>
                  <a:srgbClr val="0000FF"/>
                </a:solidFill>
              </a:rPr>
              <a:t/>
            </a:r>
            <a:br>
              <a:rPr lang="th-TH" b="1" dirty="0" smtClean="0">
                <a:solidFill>
                  <a:srgbClr val="0000FF"/>
                </a:solidFill>
              </a:rPr>
            </a:br>
            <a:r>
              <a:rPr lang="th-TH" b="1" dirty="0" smtClean="0">
                <a:solidFill>
                  <a:srgbClr val="0000FF"/>
                </a:solidFill>
              </a:rPr>
              <a:t>   </a:t>
            </a:r>
            <a:br>
              <a:rPr lang="th-TH" b="1" dirty="0" smtClean="0">
                <a:solidFill>
                  <a:srgbClr val="0000FF"/>
                </a:solidFill>
              </a:rPr>
            </a:b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ระหว่างส่วนราชการ กับ ส่วนราชการ</a:t>
            </a:r>
          </a:p>
          <a:p>
            <a:pPr marL="0" indent="0">
              <a:buNone/>
              <a:defRPr/>
            </a:pP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  		       ระหว่างส่วนราชการ กับ บุคคล</a:t>
            </a:r>
          </a:p>
          <a:p>
            <a:pPr marL="0" indent="0">
              <a:buNone/>
              <a:defRPr/>
            </a:pPr>
            <a:r>
              <a:rPr lang="th-TH" sz="3000" dirty="0" smtClean="0">
                <a:solidFill>
                  <a:srgbClr val="006600"/>
                </a:solidFill>
                <a:latin typeface="TH Niramit AS" pitchFamily="2" charset="-34"/>
                <a:cs typeface="TH Niramit AS" pitchFamily="2" charset="-34"/>
              </a:rPr>
              <a:t>     </a:t>
            </a:r>
            <a:r>
              <a:rPr lang="th-TH" sz="3000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เฉพาะกรณีที่ไม่ใช่เรื่องสำคัญ ได้แก่</a:t>
            </a:r>
          </a:p>
          <a:p>
            <a:pPr marL="0" indent="0">
              <a:buNone/>
              <a:defRPr/>
            </a:pPr>
            <a:r>
              <a:rPr lang="th-TH" sz="3000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        </a:t>
            </a:r>
            <a:r>
              <a:rPr lang="en-US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1</a:t>
            </a: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การขอรายละเอียดเพิ่มเติม</a:t>
            </a:r>
          </a:p>
          <a:p>
            <a:pPr marL="0" indent="0">
              <a:buNone/>
              <a:defRPr/>
            </a:pP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</a:t>
            </a:r>
            <a:r>
              <a:rPr lang="en-US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2</a:t>
            </a: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การส่งสำเนาหนังสือ สิ่งของ เอกสาร บรรณสาร</a:t>
            </a:r>
          </a:p>
          <a:p>
            <a:pPr marL="0" indent="0">
              <a:buNone/>
              <a:defRPr/>
            </a:pP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</a:t>
            </a:r>
            <a:r>
              <a:rPr lang="en-US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3</a:t>
            </a: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การตอบรับทราบที่ไม่เกี่ยวกับราชการสำคัญหรือการเงิน</a:t>
            </a:r>
          </a:p>
          <a:p>
            <a:pPr marL="0" indent="0">
              <a:buNone/>
              <a:defRPr/>
            </a:pP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</a:t>
            </a:r>
            <a:r>
              <a:rPr lang="en-US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4</a:t>
            </a: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การแจ้งผลงานที่ได้ดำเนินการไปแล้วให้ส่วนราชการที่เกี่ยวข้องทราบ</a:t>
            </a:r>
          </a:p>
          <a:p>
            <a:pPr marL="0" indent="0">
              <a:buNone/>
              <a:defRPr/>
            </a:pP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</a:t>
            </a:r>
            <a:r>
              <a:rPr lang="en-US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5</a:t>
            </a: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การเตือนเรื่องค้าง</a:t>
            </a:r>
          </a:p>
          <a:p>
            <a:pPr marL="0" indent="0">
              <a:buNone/>
              <a:defRPr/>
            </a:pP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</a:t>
            </a:r>
            <a:r>
              <a:rPr lang="en-US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6</a:t>
            </a: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เรื่องที่หัวหน้าส่วนราชการระดับกรมขึ้นไปกำหนด โดยทำเป็นคำสั่ง</a:t>
            </a:r>
          </a:p>
          <a:p>
            <a:pPr marL="0" indent="0">
              <a:buNone/>
              <a:defRPr/>
            </a:pPr>
            <a:r>
              <a:rPr lang="th-TH" sz="3000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3000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  ให้ใช้หนังสือประทับตรา</a:t>
            </a:r>
          </a:p>
          <a:p>
            <a:pPr marL="609600" indent="-609600">
              <a:defRPr/>
            </a:pPr>
            <a:endParaRPr lang="th-TH" sz="4400" b="1" dirty="0" smtClean="0">
              <a:solidFill>
                <a:srgbClr val="0000FF"/>
              </a:solidFill>
            </a:endParaRPr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4294967295"/>
          </p:nvPr>
        </p:nvSpPr>
        <p:spPr>
          <a:xfrm>
            <a:off x="8284699" y="5860684"/>
            <a:ext cx="350192" cy="37798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2ECCE8-D66E-41EE-A38B-B0FF4A01BD76}" type="slidenum">
              <a:rPr lang="en-US" sz="140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pPr>
                <a:defRPr/>
              </a:pPr>
              <a:t>12</a:t>
            </a:fld>
            <a:endParaRPr lang="en-US" sz="1400" dirty="0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2087724" y="115888"/>
            <a:ext cx="496855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rgbClr val="0000FF"/>
                </a:solidFill>
              </a:rPr>
              <a:t> </a:t>
            </a:r>
            <a:r>
              <a:rPr lang="th-TH" sz="3600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หนังสือประทับตรา ใช้ได้</a:t>
            </a:r>
            <a:endParaRPr lang="th-TH" sz="3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76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9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49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49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49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49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49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49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49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49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49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4067175" y="404813"/>
          <a:ext cx="955675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Picture" r:id="rId3" imgW="472440" imgH="497840" progId="Word.Picture.8">
                  <p:embed/>
                </p:oleObj>
              </mc:Choice>
              <mc:Fallback>
                <p:oleObj name="Picture" r:id="rId3" imgW="472440" imgH="4978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404813"/>
                        <a:ext cx="955675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1524000" y="1335088"/>
            <a:ext cx="5270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6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6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ถึง</a:t>
            </a:r>
            <a:r>
              <a:rPr lang="th-TH" sz="36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 </a:t>
            </a:r>
          </a:p>
        </p:txBody>
      </p:sp>
      <p:sp>
        <p:nvSpPr>
          <p:cNvPr id="62483" name="Text Box 19"/>
          <p:cNvSpPr txBox="1">
            <a:spLocks noChangeArrowheads="1"/>
          </p:cNvSpPr>
          <p:nvPr/>
        </p:nvSpPr>
        <p:spPr bwMode="auto">
          <a:xfrm>
            <a:off x="1835150" y="1412875"/>
            <a:ext cx="46815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   ชื่อส่วนราชการ หน่วยงาน หรือชื่อบุคคล</a:t>
            </a:r>
          </a:p>
        </p:txBody>
      </p:sp>
      <p:sp>
        <p:nvSpPr>
          <p:cNvPr id="62484" name="Text Box 20"/>
          <p:cNvSpPr txBox="1">
            <a:spLocks noChangeArrowheads="1"/>
          </p:cNvSpPr>
          <p:nvPr/>
        </p:nvSpPr>
        <p:spPr bwMode="auto">
          <a:xfrm rot="10800000" flipH="1" flipV="1">
            <a:off x="1616075" y="1844675"/>
            <a:ext cx="59277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600">
                <a:solidFill>
                  <a:srgbClr val="FF0066"/>
                </a:solidFill>
                <a:latin typeface="TH Niramit AS" pitchFamily="2" charset="-34"/>
                <a:cs typeface="TH Niramit AS" pitchFamily="2" charset="-34"/>
              </a:rPr>
              <a:t>เช่น  สถาบันวิจัยและพัฒนา / นางศรีอัมพร ปลั่งสุวรรณ</a:t>
            </a:r>
          </a:p>
        </p:txBody>
      </p:sp>
      <p:pic>
        <p:nvPicPr>
          <p:cNvPr id="62487" name="Picture 23" descr="logo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42">
            <a:off x="4859338" y="4219575"/>
            <a:ext cx="172878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8" name="Text Box 24"/>
          <p:cNvSpPr txBox="1">
            <a:spLocks noChangeArrowheads="1"/>
          </p:cNvSpPr>
          <p:nvPr/>
        </p:nvSpPr>
        <p:spPr bwMode="auto">
          <a:xfrm>
            <a:off x="4356100" y="4524375"/>
            <a:ext cx="2881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600">
                <a:latin typeface="TH Niramit AS" pitchFamily="2" charset="-34"/>
                <a:cs typeface="TH Niramit AS" pitchFamily="2" charset="-34"/>
              </a:rPr>
              <a:t>ส่วนราชการเจ้าของหนังสือ</a:t>
            </a:r>
          </a:p>
        </p:txBody>
      </p:sp>
      <p:sp>
        <p:nvSpPr>
          <p:cNvPr id="62489" name="Text Box 25"/>
          <p:cNvSpPr txBox="1">
            <a:spLocks noChangeArrowheads="1"/>
          </p:cNvSpPr>
          <p:nvPr/>
        </p:nvSpPr>
        <p:spPr bwMode="auto">
          <a:xfrm>
            <a:off x="3681413" y="152400"/>
            <a:ext cx="172878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20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</a:p>
        </p:txBody>
      </p:sp>
      <p:sp>
        <p:nvSpPr>
          <p:cNvPr id="62490" name="Text Box 26"/>
          <p:cNvSpPr txBox="1">
            <a:spLocks noChangeArrowheads="1"/>
          </p:cNvSpPr>
          <p:nvPr/>
        </p:nvSpPr>
        <p:spPr bwMode="auto">
          <a:xfrm>
            <a:off x="1066800" y="51816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24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ส่วนราชการเจ้าของเรื่อง</a:t>
            </a:r>
          </a:p>
          <a:p>
            <a:pPr eaLnBrk="1" hangingPunct="1"/>
            <a:r>
              <a:rPr lang="th-TH" sz="24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โทร. </a:t>
            </a:r>
            <a:r>
              <a:rPr lang="en-US" sz="24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0 5388 5315</a:t>
            </a:r>
            <a:endParaRPr lang="th-TH" sz="2400">
              <a:solidFill>
                <a:srgbClr val="000066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hangingPunct="1"/>
            <a:r>
              <a:rPr lang="th-TH" sz="24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โทรสาร </a:t>
            </a:r>
            <a:r>
              <a:rPr lang="en-US" sz="24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0 5388 5319</a:t>
            </a:r>
            <a:endParaRPr lang="th-TH" sz="2400">
              <a:solidFill>
                <a:srgbClr val="000066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2491" name="Text Box 27"/>
          <p:cNvSpPr txBox="1">
            <a:spLocks noChangeArrowheads="1"/>
          </p:cNvSpPr>
          <p:nvPr/>
        </p:nvSpPr>
        <p:spPr bwMode="auto">
          <a:xfrm>
            <a:off x="1547813" y="985838"/>
            <a:ext cx="1584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24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ที่  ศธ0533/</a:t>
            </a:r>
            <a:r>
              <a:rPr lang="th-TH" sz="2400">
                <a:latin typeface="TH Niramit AS" pitchFamily="2" charset="-34"/>
                <a:cs typeface="TH Niramit AS" pitchFamily="2" charset="-34"/>
              </a:rPr>
              <a:t> </a:t>
            </a: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3810000" y="6324600"/>
            <a:ext cx="1676400" cy="365125"/>
          </a:xfrm>
        </p:spPr>
        <p:txBody>
          <a:bodyPr/>
          <a:lstStyle/>
          <a:p>
            <a:pPr>
              <a:defRPr/>
            </a:pPr>
            <a:r>
              <a:rPr lang="th-TH" dirty="0">
                <a:latin typeface="TH Niramit AS" pitchFamily="2" charset="-34"/>
                <a:cs typeface="TH Niramit AS" pitchFamily="2" charset="-34"/>
              </a:rPr>
              <a:t>การเขียนหนังสือราชการ</a:t>
            </a:r>
            <a:endParaRPr lang="en-US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2ECCE8-D66E-41EE-A38B-B0FF4A01BD76}" type="slidenum">
              <a:rPr lang="en-US">
                <a:latin typeface="TH Niramit AS" pitchFamily="2" charset="-34"/>
                <a:cs typeface="TH Niramit AS" pitchFamily="2" charset="-34"/>
              </a:rPr>
              <a:pPr>
                <a:defRPr/>
              </a:pPr>
              <a:t>13</a:t>
            </a:fld>
            <a:endParaRPr lang="en-US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2493" name="Text Box 29"/>
          <p:cNvSpPr txBox="1">
            <a:spLocks noChangeArrowheads="1"/>
          </p:cNvSpPr>
          <p:nvPr/>
        </p:nvSpPr>
        <p:spPr bwMode="auto">
          <a:xfrm>
            <a:off x="1403350" y="636588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40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ชั้นความเร็ว</a:t>
            </a:r>
            <a:endParaRPr lang="th-TH" sz="24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2494" name="Text Box 30"/>
          <p:cNvSpPr txBox="1">
            <a:spLocks noChangeArrowheads="1"/>
          </p:cNvSpPr>
          <p:nvPr/>
        </p:nvSpPr>
        <p:spPr bwMode="auto">
          <a:xfrm>
            <a:off x="4284663" y="5149850"/>
            <a:ext cx="27368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6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พฤษภาคม </a:t>
            </a:r>
            <a:r>
              <a:rPr lang="en-US" sz="2600">
                <a:solidFill>
                  <a:srgbClr val="000066"/>
                </a:solidFill>
                <a:latin typeface="TH Niramit AS" pitchFamily="2" charset="-34"/>
                <a:cs typeface="TH Niramit AS" pitchFamily="2" charset="-34"/>
              </a:rPr>
              <a:t>2555</a:t>
            </a:r>
            <a:endParaRPr lang="th-TH" sz="2600">
              <a:solidFill>
                <a:srgbClr val="000066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2495" name="Text Box 31"/>
          <p:cNvSpPr txBox="1">
            <a:spLocks noChangeArrowheads="1"/>
          </p:cNvSpPr>
          <p:nvPr/>
        </p:nvSpPr>
        <p:spPr bwMode="auto">
          <a:xfrm>
            <a:off x="3733800" y="60960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40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  <a:endParaRPr lang="th-TH" sz="24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2500" name="Text Box 36"/>
          <p:cNvSpPr txBox="1">
            <a:spLocks noChangeArrowheads="1"/>
          </p:cNvSpPr>
          <p:nvPr/>
        </p:nvSpPr>
        <p:spPr bwMode="auto">
          <a:xfrm>
            <a:off x="5076825" y="4800600"/>
            <a:ext cx="12954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260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ภาคภูมิ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1600200" y="2667000"/>
            <a:ext cx="6477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>
              <a:spcBef>
                <a:spcPct val="50000"/>
              </a:spcBef>
            </a:pPr>
            <a:r>
              <a:rPr lang="th-TH" sz="2600">
                <a:latin typeface="TH Niramit AS" pitchFamily="2" charset="-34"/>
                <a:cs typeface="TH Niramit AS" pitchFamily="2" charset="-34"/>
              </a:rPr>
              <a:t>            ข้อความ</a:t>
            </a:r>
            <a:r>
              <a:rPr lang="en-US" sz="2000">
                <a:latin typeface="TH Niramit AS" pitchFamily="2" charset="-34"/>
                <a:cs typeface="TH Niramit AS" pitchFamily="2" charset="-34"/>
              </a:rPr>
              <a:t>...............................................................................................</a:t>
            </a:r>
            <a:br>
              <a:rPr lang="en-US" sz="2000">
                <a:latin typeface="TH Niramit AS" pitchFamily="2" charset="-34"/>
                <a:cs typeface="TH Niramit AS" pitchFamily="2" charset="-34"/>
              </a:rPr>
            </a:br>
            <a:r>
              <a:rPr lang="en-US" sz="2000">
                <a:latin typeface="TH Niramit AS" pitchFamily="2" charset="-34"/>
                <a:cs typeface="TH Niramit AS" pitchFamily="2" charset="-34"/>
              </a:rPr>
              <a:t>………………………………………………………………………………………………………….………………………………………………………………………………………………………………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577430451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2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6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6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2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2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2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2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2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2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2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2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2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2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2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2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4" grpId="0"/>
      <p:bldP spid="62488" grpId="0"/>
      <p:bldP spid="62489" grpId="0"/>
      <p:bldP spid="62490" grpId="0"/>
      <p:bldP spid="62491" grpId="0"/>
      <p:bldP spid="62493" grpId="0"/>
      <p:bldP spid="62494" grpId="0"/>
      <p:bldP spid="62495" grpId="0"/>
      <p:bldP spid="62500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5576" y="1268760"/>
            <a:ext cx="7488832" cy="38100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h-TH" sz="40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ความมุ่งหมายของการเขียนชื่อเรื่อง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</a:t>
            </a:r>
            <a:r>
              <a:rPr lang="en-US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1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ให้รู้ใจความที่ย่อสั้น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ที่สุด ของ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หนังสือ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en-US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2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ให้สะดวกแก่การเก็บค้น 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en-US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3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ให้สะดวกแก่การอ้างอิง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dirty="0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4294967295"/>
          </p:nvPr>
        </p:nvSpPr>
        <p:spPr>
          <a:xfrm>
            <a:off x="8270844" y="5863417"/>
            <a:ext cx="350192" cy="30597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2ECCE8-D66E-41EE-A38B-B0FF4A01BD76}" type="slidenum">
              <a:rPr lang="en-US" sz="140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pPr>
                <a:defRPr/>
              </a:pPr>
              <a:t>14</a:t>
            </a:fld>
            <a:endParaRPr lang="en-US" sz="1400" dirty="0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51520" y="332656"/>
            <a:ext cx="496855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rgbClr val="0000FF"/>
                </a:solidFill>
              </a:rPr>
              <a:t> </a:t>
            </a:r>
            <a:endParaRPr lang="th-TH" sz="3600" dirty="0">
              <a:solidFill>
                <a:srgbClr val="0000CC"/>
              </a:solidFill>
            </a:endParaRPr>
          </a:p>
        </p:txBody>
      </p:sp>
      <p:sp>
        <p:nvSpPr>
          <p:cNvPr id="9" name="ชื่อเรื่อง 1"/>
          <p:cNvSpPr>
            <a:spLocks noGrp="1"/>
          </p:cNvSpPr>
          <p:nvPr>
            <p:ph type="title"/>
          </p:nvPr>
        </p:nvSpPr>
        <p:spPr>
          <a:xfrm>
            <a:off x="302840" y="260648"/>
            <a:ext cx="4917232" cy="93610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การเขียนชื่อเรื่อง</a:t>
            </a:r>
            <a:endParaRPr lang="th-TH" sz="50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464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43608" y="1682080"/>
            <a:ext cx="7239000" cy="42672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1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ย่อสั้นที่สุด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</a:t>
            </a:r>
            <a:r>
              <a:rPr lang="en-US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2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เป็นประโยคหรือเป็นวลี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en-US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3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พอรู้ใจความว่าเป็นเรื่องอะไร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en-US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4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เก็บค้นอ้างอิง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ได้ง่าย</a:t>
            </a:r>
            <a:endParaRPr lang="th-TH" sz="4000" b="1" dirty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en-US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5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40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แยกความแตกต่างจากเรื่องอื่นได้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ชื่อเรื่อง 1"/>
          <p:cNvSpPr>
            <a:spLocks noGrp="1"/>
          </p:cNvSpPr>
          <p:nvPr>
            <p:ph type="title"/>
          </p:nvPr>
        </p:nvSpPr>
        <p:spPr>
          <a:xfrm>
            <a:off x="590872" y="201960"/>
            <a:ext cx="4557192" cy="1066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000" b="1" dirty="0" smtClean="0">
                <a:solidFill>
                  <a:schemeClr val="accent6">
                    <a:lumMod val="50000"/>
                  </a:schemeClr>
                </a:solidFill>
                <a:latin typeface="TH Niramit AS" pitchFamily="2" charset="-34"/>
                <a:cs typeface="TH Niramit AS" pitchFamily="2" charset="-34"/>
              </a:rPr>
              <a:t>“เรื่อง” </a:t>
            </a:r>
            <a:r>
              <a:rPr lang="th-TH" sz="5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ที่ดี มีลักษณะ </a:t>
            </a:r>
            <a:endParaRPr lang="th-TH" sz="50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910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5486400" cy="808037"/>
          </a:xfrm>
        </p:spPr>
        <p:txBody>
          <a:bodyPr/>
          <a:lstStyle/>
          <a:p>
            <a:pPr eaLnBrk="1" hangingPunct="1"/>
            <a:r>
              <a:rPr lang="th-TH" sz="45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เก็บค้นอ้างอิงได้ง่าย</a:t>
            </a:r>
            <a:endParaRPr lang="en-US" sz="45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04056" y="1542256"/>
            <a:ext cx="8532440" cy="4191000"/>
          </a:xfrm>
        </p:spPr>
        <p:txBody>
          <a:bodyPr rtlCol="0">
            <a:noAutofit/>
          </a:bodyPr>
          <a:lstStyle/>
          <a:p>
            <a:pPr marL="742950" indent="-74295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1. </a:t>
            </a: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ผู้เก็บ อ่านชื่อเรื่องก็สามารถแยกเก็บเข้าหมวดหมู่</a:t>
            </a:r>
            <a:b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ตามประเภทเรื่องได้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2</a:t>
            </a: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ผู้</a:t>
            </a:r>
            <a:r>
              <a:rPr lang="th-TH" sz="38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ค้น </a:t>
            </a: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พอ</a:t>
            </a:r>
            <a:r>
              <a:rPr lang="th-TH" sz="38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บอกชื่อเรื่องก็สามารถค้นหา</a:t>
            </a: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ได้ </a:t>
            </a:r>
            <a:b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โดย</a:t>
            </a:r>
            <a:r>
              <a:rPr lang="th-TH" sz="38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ไม่ยุ่งยาก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3</a:t>
            </a: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 ผู้</a:t>
            </a:r>
            <a:r>
              <a:rPr lang="th-TH" sz="38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อ้างอิง </a:t>
            </a: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สามารถ</a:t>
            </a:r>
            <a:r>
              <a:rPr lang="th-TH" sz="38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บอกชื่อเรื่องให้</a:t>
            </a: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ผู้อื่น</a:t>
            </a:r>
            <a:b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38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เข้าใจได้โดย</a:t>
            </a:r>
            <a:r>
              <a:rPr lang="th-TH" sz="38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ไม่สับสนไขว้เขว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3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10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992832" y="1600200"/>
            <a:ext cx="7467600" cy="4873752"/>
          </a:xfrm>
        </p:spPr>
        <p:txBody>
          <a:bodyPr>
            <a:normAutofit/>
          </a:bodyPr>
          <a:lstStyle/>
          <a:p>
            <a:pPr marL="609600" indent="-609600">
              <a:lnSpc>
                <a:spcPct val="75000"/>
              </a:lnSpc>
              <a:spcBef>
                <a:spcPct val="55000"/>
              </a:spcBef>
              <a:buNone/>
              <a:defRPr/>
            </a:pPr>
            <a:r>
              <a:rPr lang="th-TH" sz="36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/>
            </a:r>
            <a:br>
              <a:rPr lang="th-TH" sz="36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36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1.  </a:t>
            </a:r>
            <a: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การ</a:t>
            </a:r>
            <a:r>
              <a:rPr lang="th-TH" sz="4000" b="1" dirty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ขึ้นต้นด้วยกริยา จะชัดเจน</a:t>
            </a:r>
            <a: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ดี</a:t>
            </a:r>
            <a:b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     </a:t>
            </a:r>
            <a:b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    </a:t>
            </a: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เช่น </a:t>
            </a:r>
            <a:r>
              <a:rPr lang="th-TH" sz="36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ขออนุมัติ ขออนุญาต </a:t>
            </a: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ขอให้</a:t>
            </a:r>
            <a:b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/>
            </a:r>
            <a:b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2. </a:t>
            </a:r>
            <a: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การ</a:t>
            </a:r>
            <a:r>
              <a:rPr lang="th-TH" sz="4000" b="1" dirty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ขึ้นต้นด้วยคำนาม จะไม่</a:t>
            </a:r>
            <a: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ชัดเจน</a:t>
            </a:r>
            <a:b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      </a:t>
            </a:r>
            <a:b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4000" b="1" dirty="0" smtClean="0">
                <a:solidFill>
                  <a:srgbClr val="800080"/>
                </a:solidFill>
                <a:latin typeface="TH Niramit AS" pitchFamily="2" charset="-34"/>
                <a:cs typeface="TH Niramit AS" pitchFamily="2" charset="-34"/>
              </a:rPr>
              <a:t>    </a:t>
            </a: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เช่น  </a:t>
            </a:r>
            <a:r>
              <a:rPr lang="th-TH" sz="36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เครื่องพิมพ์ดีด</a:t>
            </a:r>
          </a:p>
          <a:p>
            <a:pPr algn="ctr"/>
            <a:endParaRPr lang="th-TH" sz="2800" dirty="0"/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867400" cy="1143000"/>
          </a:xfrm>
        </p:spPr>
        <p:txBody>
          <a:bodyPr/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การเขียนเรื่อง (ชื่อเรื่อง)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7365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>
            <a:spLocks noGrp="1" noChangeArrowheads="1"/>
          </p:cNvSpPr>
          <p:nvPr>
            <p:ph idx="1"/>
          </p:nvPr>
        </p:nvSpPr>
        <p:spPr>
          <a:xfrm>
            <a:off x="539552" y="1496855"/>
            <a:ext cx="8071048" cy="5244513"/>
          </a:xfr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การลงโทษข้าราชการ</a:t>
            </a:r>
            <a:r>
              <a:rPr lang="th-TH" sz="3600" b="1" dirty="0" err="1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พลเรือน</a:t>
            </a: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ที่กระทำผิดวินัย 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ข้าราชการ</a:t>
            </a:r>
            <a:r>
              <a:rPr lang="th-TH" sz="3600" b="1" dirty="0" err="1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พลเรือน</a:t>
            </a:r>
            <a:endParaRPr lang="th-TH" sz="3600" b="1" dirty="0" smtClean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การลงโทษข้าราชการ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     </a:t>
            </a: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เรื่องที่ไม่เป็นประโยคหรือวลี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เครื่องพิมพ์ดีด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เครื่องพิมพ์ดีดหาย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การซื้อเครื่องพิมพ์ดีด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     </a:t>
            </a: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เรื่องที่ไม่รู้ใจความ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แจ้งมติคณะรัฐมนตรี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การช่วยเหลือผู้ประสบอุทกภัย</a:t>
            </a:r>
            <a:endParaRPr lang="en-US" sz="3600" dirty="0" smtClean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867400" cy="1143000"/>
          </a:xfrm>
        </p:spPr>
        <p:txBody>
          <a:bodyPr/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เรื่องที่ยาวเกินความจำเป็น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2847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>
            <a:spLocks noGrp="1" noChangeArrowheads="1"/>
          </p:cNvSpPr>
          <p:nvPr>
            <p:ph idx="1"/>
          </p:nvPr>
        </p:nvSpPr>
        <p:spPr>
          <a:xfrm>
            <a:off x="539552" y="1440934"/>
            <a:ext cx="8071048" cy="5244513"/>
          </a:xfr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การลงโทษข้าราชการ</a:t>
            </a:r>
            <a:r>
              <a:rPr lang="th-TH" sz="3600" b="1" dirty="0" err="1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พลเรือน</a:t>
            </a: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ที่กระทำผิดวินัย 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ข้าราชการ</a:t>
            </a:r>
            <a:r>
              <a:rPr lang="th-TH" sz="3600" b="1" dirty="0" err="1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พลเรือน</a:t>
            </a:r>
            <a:endParaRPr lang="th-TH" sz="3600" b="1" dirty="0" smtClean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การลงโทษข้าราชการ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     </a:t>
            </a: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เรื่องที่ไม่เป็นประโยคหรือวลี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เครื่องพิมพ์ดีด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เครื่องพิมพ์ดีดหาย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การซื้อเครื่องพิมพ์ดีด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            </a:t>
            </a: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เรื่องที่ไม่รู้ใจความ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แจ้งมติคณะรัฐมนตรี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h-TH" sz="36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เรื่อง การช่วยเหลือผู้ประสบอุทกภัย</a:t>
            </a:r>
            <a:endParaRPr lang="en-US" sz="3600" dirty="0" smtClean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11256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เรื่องที่เก็บค้นอ้างอิงยาก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4460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904656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7584" y="1533872"/>
            <a:ext cx="7467600" cy="43434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/>
              <a:t>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หลักทั่วไปที่นิยมยึดถือในการเขียนหนังสือราชการ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เขียนให้ชัดเจน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เขียนให้รัดกุม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เขียนให้กระทัดรัด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เขียนให้บรรลุวัตถุประสงค์</a:t>
            </a:r>
            <a:endParaRPr lang="en-US" sz="40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55576" y="1938536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</p:spTree>
    <p:extLst>
      <p:ext uri="{BB962C8B-B14F-4D97-AF65-F5344CB8AC3E}">
        <p14:creationId xmlns:p14="http://schemas.microsoft.com/office/powerpoint/2010/main" val="353528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3456384" cy="710952"/>
          </a:xfrm>
        </p:spPr>
        <p:txBody>
          <a:bodyPr>
            <a:no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07704" y="2276872"/>
            <a:ext cx="5410200" cy="360040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th-TH" sz="4000" dirty="0" smtClean="0"/>
              <a:t>	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1.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ถูกแบบ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2.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ถูกเนื้อหา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3.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ถูกหลักภาษา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4.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ถูกความนิยม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5.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ถูกใจผู้ลงนาม</a:t>
            </a:r>
            <a:endParaRPr lang="en-US" sz="40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8055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เขียนให้ถูกแบบ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4196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คือ </a:t>
            </a:r>
            <a:r>
              <a:rPr lang="th-TH" sz="32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การจัดทำหนังสือให้ถูกรูปแบบและโครงสร้างของหนังสือ</a:t>
            </a:r>
            <a:r>
              <a:rPr lang="th-TH" sz="32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ราชการตามระเบียบสำนักนายกรัฐมนตรีว่าด้วยงานสารบรรณ พ.ศ. </a:t>
            </a:r>
            <a:r>
              <a:rPr lang="en-US" sz="32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2526</a:t>
            </a:r>
            <a:endParaRPr lang="th-TH" sz="3200" b="1" dirty="0" smtClean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2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ก่อนจะเขียนหนังสือติดต่อราชการจะต้องพิจารณาก่อนว่า</a:t>
            </a:r>
            <a:endParaRPr lang="en-US" sz="3200" b="1" dirty="0" smtClean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32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จะใช้หนังสือแบบใดสำหรับติดต่อราชการ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2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เช่น 	รูปแบบและโครงสร้างหนังสือภายนอก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2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32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 รูปแบบและโครงสร้างหนังสือภายใน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2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32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รูปแบบและโครงสร้างหนังสือประทับตรา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3200" b="1" dirty="0" smtClean="0">
              <a:solidFill>
                <a:srgbClr val="7030A0"/>
              </a:solidFill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3200" b="1" dirty="0" smtClean="0">
              <a:solidFill>
                <a:srgbClr val="7030A0"/>
              </a:solidFill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9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3456384" cy="710952"/>
          </a:xfrm>
        </p:spPr>
        <p:txBody>
          <a:bodyPr>
            <a:no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07704" y="2276872"/>
            <a:ext cx="5410200" cy="360040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th-TH" sz="4000" dirty="0" smtClean="0"/>
              <a:t>	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1.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ถูกแบบ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 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2.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ถูกเนื้อหา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3.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ถูกหลักภาษา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4.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ถูกความนิยม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5.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ถูกใจผู้ลงนาม</a:t>
            </a:r>
            <a:endParaRPr lang="en-US" sz="40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277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เขียนให้ถูกเนื้อหา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9552" y="1518444"/>
            <a:ext cx="8305800" cy="4214812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h-TH" sz="4400" b="1" dirty="0" smtClean="0">
                <a:latin typeface="TH Niramit AS" pitchFamily="2" charset="-34"/>
                <a:cs typeface="TH Niramit AS" pitchFamily="2" charset="-34"/>
              </a:rPr>
              <a:t> เนื้อหาหรือข้อความของหนังสือราชการทั่วไป</a:t>
            </a:r>
          </a:p>
          <a:p>
            <a:pPr marL="0" indent="0">
              <a:buNone/>
              <a:defRPr/>
            </a:pPr>
            <a:r>
              <a:rPr lang="th-TH" sz="4400" b="1" dirty="0" smtClean="0">
                <a:latin typeface="TH Niramit AS" pitchFamily="2" charset="-34"/>
                <a:cs typeface="TH Niramit AS" pitchFamily="2" charset="-34"/>
              </a:rPr>
              <a:t>    ควรประกอบด้วยเนื้อหา ๓ ส่วน ดังนี้ </a:t>
            </a:r>
          </a:p>
          <a:p>
            <a:pPr marL="0" indent="0">
              <a:buNone/>
              <a:defRPr/>
            </a:pPr>
            <a:r>
              <a:rPr lang="th-TH" sz="4000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   1. ส่วนที่เป็นเหตุให้มีหนังสือไป </a:t>
            </a:r>
          </a:p>
          <a:p>
            <a:pPr marL="0" indent="0">
              <a:buNone/>
              <a:defRPr/>
            </a:pPr>
            <a:r>
              <a:rPr lang="th-TH" sz="4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   2. ส่วนความประสงค์ที่ทำให้มีหนังสือไป </a:t>
            </a:r>
          </a:p>
          <a:p>
            <a:pPr marL="0" indent="0">
              <a:buNone/>
              <a:defRPr/>
            </a:pPr>
            <a:r>
              <a:rPr lang="th-TH" sz="4000" b="1" dirty="0" smtClean="0">
                <a:solidFill>
                  <a:srgbClr val="009900"/>
                </a:solidFill>
                <a:latin typeface="TH Niramit AS" pitchFamily="2" charset="-34"/>
                <a:cs typeface="TH Niramit AS" pitchFamily="2" charset="-34"/>
              </a:rPr>
              <a:t>   3. ส่วนสรุปความ</a:t>
            </a:r>
          </a:p>
          <a:p>
            <a:pPr>
              <a:defRPr/>
            </a:pPr>
            <a:endParaRPr lang="th-TH" sz="4400" b="1" dirty="0" smtClean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2334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2362200"/>
            <a:ext cx="7232848" cy="2362200"/>
          </a:xfrm>
        </p:spPr>
        <p:txBody>
          <a:bodyPr rtlCol="0" anchor="b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th-TH" sz="2500" b="1" dirty="0" smtClean="0">
                <a:solidFill>
                  <a:srgbClr val="0000FF"/>
                </a:solidFill>
                <a:latin typeface="Arial" charset="0"/>
              </a:rPr>
              <a:t>        </a:t>
            </a:r>
            <a:r>
              <a:rPr lang="th-TH" sz="25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สถาบันวิจัยและพัฒนา   พิจารณาเห็นว่ามหาวิทยาลัยเชียงใหม่       มีบุคลากรที่มีความรู้ เกี่ยวกับระเบียบงานสารบรรณ       จึงขอเรียนเชิญ รศ.บุญรัตน์    จันทร์วังทอง บุคลากรในสังกัดของท่าน   ไปเป็นวิทยากรบรรยายในหัวข้อ “การเขียนหนังสือราชการ”  ตามวัน   เวลา  และสถานที่ดังกล่าว</a:t>
            </a:r>
            <a:endParaRPr lang="en-US" sz="2500" b="1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28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28600"/>
            <a:ext cx="7467600" cy="2133600"/>
          </a:xfrm>
        </p:spPr>
        <p:txBody>
          <a:bodyPr rtlCol="0">
            <a:noAutofit/>
          </a:bodyPr>
          <a:lstStyle/>
          <a:p>
            <a:pPr algn="thaiDist">
              <a:defRPr/>
            </a:pPr>
            <a:r>
              <a:rPr lang="th-TH" sz="2500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     ด้วยสถาบันวิจัยและพัฒนา  มหาวิทยาลัยราช</a:t>
            </a:r>
            <a:r>
              <a:rPr lang="th-TH" sz="2500" b="1" dirty="0" err="1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ภัฏ</a:t>
            </a:r>
            <a:r>
              <a:rPr lang="th-TH" sz="2500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เชียงใหม่  จะจัดการฝึกอบรม เรื่อง การเขียนหนังสือราชการ  ให้กับ</a:t>
            </a:r>
            <a:r>
              <a:rPr lang="th-TH" sz="2500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บุคลากรที่ปฏิบัติหน้าที่     งานสารบรรณของหน่วยงานต่าง ๆ  ภายในมหาวิทยาลัยฯ  </a:t>
            </a:r>
            <a:r>
              <a:rPr lang="th-TH" sz="2500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จำนวน </a:t>
            </a:r>
            <a:r>
              <a:rPr lang="th-TH" sz="2500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50 </a:t>
            </a:r>
            <a:r>
              <a:rPr lang="th-TH" sz="2500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คน  ในวันที่  22 เมษายน  2557 เวลา 09.00 – 16.30 น. ณ ห้องประชุมเอื้องคำมหาวิทยาลัยราช</a:t>
            </a:r>
            <a:r>
              <a:rPr lang="th-TH" sz="2500" b="1" dirty="0" err="1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ภัฏ</a:t>
            </a:r>
            <a:r>
              <a:rPr lang="th-TH" sz="2500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เชียงใหม่</a:t>
            </a:r>
            <a:endParaRPr lang="th-TH" sz="2500" dirty="0">
              <a:solidFill>
                <a:srgbClr val="CC0099"/>
              </a:solidFill>
              <a:latin typeface="TH Niramit AS" pitchFamily="2" charset="-34"/>
              <a:cs typeface="TH Niramit AS" pitchFamily="2" charset="-34"/>
            </a:endParaRPr>
          </a:p>
          <a:p>
            <a:pPr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500" b="1" dirty="0" smtClean="0">
              <a:solidFill>
                <a:srgbClr val="CC0099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0" y="6429328"/>
            <a:ext cx="1383163" cy="384048"/>
          </a:xfrm>
        </p:spPr>
        <p:txBody>
          <a:bodyPr/>
          <a:lstStyle/>
          <a:p>
            <a:pPr>
              <a:defRPr/>
            </a:pPr>
            <a:r>
              <a:rPr lang="th-TH" dirty="0">
                <a:latin typeface="TH Niramit AS" pitchFamily="2" charset="-34"/>
                <a:cs typeface="TH Niramit AS" pitchFamily="2" charset="-34"/>
              </a:rPr>
              <a:t>การเขียนหนังสือราชการ</a:t>
            </a:r>
            <a:endParaRPr lang="en-US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8163045" y="6072767"/>
            <a:ext cx="609600" cy="517524"/>
          </a:xfrm>
        </p:spPr>
        <p:txBody>
          <a:bodyPr/>
          <a:lstStyle/>
          <a:p>
            <a:pPr>
              <a:defRPr/>
            </a:pPr>
            <a:fld id="{FF9B33E5-658D-4602-A492-8A1813EA4D61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728070" name="Text Box 6"/>
          <p:cNvSpPr txBox="1">
            <a:spLocks noChangeArrowheads="1"/>
          </p:cNvSpPr>
          <p:nvPr/>
        </p:nvSpPr>
        <p:spPr bwMode="auto">
          <a:xfrm>
            <a:off x="1403648" y="4724399"/>
            <a:ext cx="6727527" cy="143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2500" dirty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     </a:t>
            </a:r>
            <a:r>
              <a:rPr lang="th-TH" sz="2500" b="1" dirty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จึงเรียนมาเพื่อโปรดพิจารณาให้ความอนุเคราะห์วิทยากรบรรยายดังกล่าวด้วย  จักขอบคุณ</a:t>
            </a:r>
            <a:r>
              <a:rPr lang="th-TH" sz="2500" b="1" dirty="0" smtClean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ยิ่ง</a:t>
            </a:r>
          </a:p>
          <a:p>
            <a:pPr eaLnBrk="1" hangingPunct="1">
              <a:spcBef>
                <a:spcPct val="50000"/>
              </a:spcBef>
            </a:pPr>
            <a:endParaRPr lang="th-TH" sz="2500" b="1" dirty="0">
              <a:solidFill>
                <a:srgbClr val="008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28072" name="Text Box 8"/>
          <p:cNvSpPr txBox="1">
            <a:spLocks noChangeArrowheads="1"/>
          </p:cNvSpPr>
          <p:nvPr/>
        </p:nvSpPr>
        <p:spPr bwMode="auto">
          <a:xfrm>
            <a:off x="40432" y="683985"/>
            <a:ext cx="1219200" cy="584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3200" b="1" dirty="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</a:rPr>
              <a:t>ส่วนเหตุ</a:t>
            </a:r>
          </a:p>
        </p:txBody>
      </p:sp>
      <p:sp>
        <p:nvSpPr>
          <p:cNvPr id="728073" name="Text Box 9"/>
          <p:cNvSpPr txBox="1">
            <a:spLocks noChangeArrowheads="1"/>
          </p:cNvSpPr>
          <p:nvPr/>
        </p:nvSpPr>
        <p:spPr bwMode="auto">
          <a:xfrm>
            <a:off x="260648" y="2590800"/>
            <a:ext cx="1143000" cy="1477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3000" b="1" dirty="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</a:rPr>
              <a:t>ส่วน ความประสงค์</a:t>
            </a:r>
            <a:endParaRPr lang="th-TH" sz="30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28074" name="Text Box 10"/>
          <p:cNvSpPr txBox="1">
            <a:spLocks noChangeArrowheads="1"/>
          </p:cNvSpPr>
          <p:nvPr/>
        </p:nvSpPr>
        <p:spPr bwMode="auto">
          <a:xfrm>
            <a:off x="322436" y="4572000"/>
            <a:ext cx="865188" cy="14779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3000" b="1" dirty="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</a:rPr>
              <a:t>ส่วนสรุปความ</a:t>
            </a:r>
          </a:p>
        </p:txBody>
      </p:sp>
      <p:sp>
        <p:nvSpPr>
          <p:cNvPr id="728075" name="AutoShape 11"/>
          <p:cNvSpPr>
            <a:spLocks/>
          </p:cNvSpPr>
          <p:nvPr/>
        </p:nvSpPr>
        <p:spPr bwMode="auto">
          <a:xfrm>
            <a:off x="1219200" y="228600"/>
            <a:ext cx="166688" cy="1800225"/>
          </a:xfrm>
          <a:prstGeom prst="leftBrace">
            <a:avLst>
              <a:gd name="adj1" fmla="val 814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h-TH" sz="5400">
              <a:latin typeface="Calibri" pitchFamily="34" charset="0"/>
            </a:endParaRPr>
          </a:p>
        </p:txBody>
      </p:sp>
      <p:sp>
        <p:nvSpPr>
          <p:cNvPr id="728076" name="AutoShape 12"/>
          <p:cNvSpPr>
            <a:spLocks/>
          </p:cNvSpPr>
          <p:nvPr/>
        </p:nvSpPr>
        <p:spPr bwMode="auto">
          <a:xfrm>
            <a:off x="1143000" y="2514600"/>
            <a:ext cx="152400" cy="1576388"/>
          </a:xfrm>
          <a:prstGeom prst="leftBrace">
            <a:avLst>
              <a:gd name="adj1" fmla="val 667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h-TH" sz="5400">
              <a:latin typeface="Calibri" pitchFamily="34" charset="0"/>
            </a:endParaRPr>
          </a:p>
        </p:txBody>
      </p:sp>
      <p:sp>
        <p:nvSpPr>
          <p:cNvPr id="728077" name="AutoShape 13"/>
          <p:cNvSpPr>
            <a:spLocks/>
          </p:cNvSpPr>
          <p:nvPr/>
        </p:nvSpPr>
        <p:spPr bwMode="auto">
          <a:xfrm>
            <a:off x="1066800" y="4724400"/>
            <a:ext cx="215900" cy="1008063"/>
          </a:xfrm>
          <a:prstGeom prst="leftBrace">
            <a:avLst>
              <a:gd name="adj1" fmla="val 389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h-TH" sz="54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476350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2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8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8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8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8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72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8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8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28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28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72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28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28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28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28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066" grpId="0"/>
      <p:bldP spid="728070" grpId="0"/>
      <p:bldP spid="728072" grpId="0"/>
      <p:bldP spid="728073" grpId="0"/>
      <p:bldP spid="728074" grpId="0"/>
      <p:bldP spid="728075" grpId="0" animBg="1"/>
      <p:bldP spid="728076" grpId="0" animBg="1"/>
      <p:bldP spid="72807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404664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เขียนให้ถูก</a:t>
            </a:r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เนื้อหา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09600" y="1655440"/>
            <a:ext cx="8208963" cy="3429744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thaiDist"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สำหรับ</a:t>
            </a: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หนังสือประทับตรา 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นิยมเขียนเนื้อหาหรือข้อความของหนังสือเฉพาะ</a:t>
            </a:r>
          </a:p>
          <a:p>
            <a:pPr marL="0" indent="0" algn="thaiDist"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ส่วนความประสงค์ที่ทำให้มีหนังสือไป</a:t>
            </a:r>
          </a:p>
          <a:p>
            <a:pPr marL="0" indent="0" algn="thaiDist">
              <a:buNone/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ไม่นิยมเขียนให้มีส่วนที่เป็นเหตุให้มี   หนังสือไปและส่วนสรุปความ</a:t>
            </a:r>
          </a:p>
        </p:txBody>
      </p:sp>
    </p:spTree>
    <p:extLst>
      <p:ext uri="{BB962C8B-B14F-4D97-AF65-F5344CB8AC3E}">
        <p14:creationId xmlns:p14="http://schemas.microsoft.com/office/powerpoint/2010/main" val="103743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404664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เขียนให้ถูก</a:t>
            </a:r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เนื้อหา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09601" y="1655440"/>
            <a:ext cx="2306216" cy="621432"/>
          </a:xfrm>
          <a:prstGeom prst="rect">
            <a:avLst/>
          </a:prstGeom>
        </p:spPr>
        <p:txBody>
          <a:bodyPr vert="horz" rtlCol="0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thaiDist">
              <a:buNone/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ส่วนที่เป็นเหตุ</a:t>
            </a:r>
          </a:p>
        </p:txBody>
      </p: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827584" y="2282133"/>
            <a:ext cx="7543800" cy="3433935"/>
          </a:xfrm>
          <a:extLst/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h-TH" sz="3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คำเริ่มต้นของการเขียนส่วนที่เป็นเหตุที่มีหนังสือไป  นิยมใช้    คำเริ่มต้น หนังสือดังนี้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h-TH" b="1" dirty="0" smtClean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	ด้วย.............</a:t>
            </a:r>
            <a:r>
              <a:rPr lang="th-TH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ตามด้วยเหตุที่มีหนังสือไป</a:t>
            </a:r>
            <a:r>
              <a:rPr lang="th-TH" b="1" dirty="0" smtClean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.....................</a:t>
            </a:r>
            <a:r>
              <a:rPr lang="th-TH" b="1" strike="sngStrike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นั้น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h-TH" b="1" dirty="0" smtClean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	เนื่องจาก.........</a:t>
            </a:r>
            <a:r>
              <a:rPr lang="th-TH" sz="2800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ตามด้วยเหตุที่มีหนังสือไป</a:t>
            </a:r>
            <a:r>
              <a:rPr lang="th-TH" b="1" dirty="0" smtClean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......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h-TH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	ตาม........</a:t>
            </a:r>
            <a:r>
              <a:rPr lang="th-TH" sz="2800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ตามด้วยเหตุที่มีหนังสือไป</a:t>
            </a:r>
            <a:r>
              <a:rPr lang="th-TH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........นั้น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h-TH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	ตามที่.......</a:t>
            </a:r>
            <a:r>
              <a:rPr lang="th-TH" sz="2800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ตามด้วยเหตุการณ์ที่เกิดขึ้นเป็นที่รับรู้โดยทั่วไป</a:t>
            </a:r>
            <a:r>
              <a:rPr lang="th-TH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......นั้น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h-TH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อนุสนธิ.......</a:t>
            </a:r>
            <a:r>
              <a:rPr lang="th-TH" sz="2800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ตามด้วยเหตุที่มีหนังสือไป</a:t>
            </a:r>
            <a:r>
              <a:rPr lang="th-TH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........นั้น</a:t>
            </a:r>
            <a:endParaRPr lang="th-TH" b="1" dirty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7284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404664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เขียนให้ถูก</a:t>
            </a:r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เนื้อหา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611560" y="1340768"/>
            <a:ext cx="3240360" cy="728538"/>
          </a:xfrm>
        </p:spPr>
        <p:txBody>
          <a:bodyPr>
            <a:normAutofit/>
          </a:bodyPr>
          <a:lstStyle/>
          <a:p>
            <a:pPr eaLnBrk="1" hangingPunct="1"/>
            <a:r>
              <a:rPr lang="th-TH" sz="37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ส่วนเหตุที่มีหนังสือไป</a:t>
            </a:r>
          </a:p>
        </p:txBody>
      </p:sp>
      <p:sp>
        <p:nvSpPr>
          <p:cNvPr id="8" name="ตัวยึดเนื้อหา 2"/>
          <p:cNvSpPr>
            <a:spLocks noGrp="1"/>
          </p:cNvSpPr>
          <p:nvPr>
            <p:ph idx="1"/>
          </p:nvPr>
        </p:nvSpPr>
        <p:spPr>
          <a:xfrm>
            <a:off x="374848" y="2132856"/>
            <a:ext cx="8229600" cy="4343400"/>
          </a:xfrm>
          <a:extLst/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h-TH" b="1" dirty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th-TH" sz="28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ในกรณีที่เป็นการเริ่มเรื่องใหม่ ไม่เคยติดต่อ หรือรับรู้กันมาก่อน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8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    ให้เริ่มต้นด้วยการเขียนหนังสือส่วนที่เป็นเหตุด้วยคำว่า “ด้วย”  หรือ “เนื่องจาก”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b="1" u="sng" dirty="0" smtClean="0">
                <a:solidFill>
                  <a:srgbClr val="C00000"/>
                </a:solidFill>
                <a:latin typeface="TH Niramit AS" pitchFamily="2" charset="-34"/>
                <a:cs typeface="TH Niramit AS" pitchFamily="2" charset="-34"/>
              </a:rPr>
              <a:t>ความแตกต่าง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		</a:t>
            </a:r>
            <a:r>
              <a:rPr lang="th-TH" b="1" dirty="0" smtClean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ด้วย.........</a:t>
            </a:r>
            <a:r>
              <a:rPr lang="th-TH" sz="3000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ตามด้วยเหตุที่มีหนังสือไป</a:t>
            </a:r>
            <a:r>
              <a:rPr lang="th-TH" b="1" dirty="0" smtClean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.........</a:t>
            </a:r>
            <a:r>
              <a:rPr lang="th-TH" b="1" strike="sngStrike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นั้น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b="1" dirty="0" smtClean="0">
                <a:solidFill>
                  <a:srgbClr val="008000"/>
                </a:solidFill>
                <a:latin typeface="TH Niramit AS" pitchFamily="2" charset="-34"/>
                <a:cs typeface="TH Niramit AS" pitchFamily="2" charset="-34"/>
              </a:rPr>
              <a:t>ควรใช้เป็นการบอกกล่าวเล่าเหตุหรือเกริ่นขึ้นมาลอยๆ </a:t>
            </a:r>
            <a:r>
              <a:rPr lang="th-TH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ตามด้วยเหตุทีมีหนังสือไป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		เนื่องจาก </a:t>
            </a:r>
            <a:r>
              <a:rPr lang="th-TH" b="1" dirty="0" smtClean="0">
                <a:solidFill>
                  <a:srgbClr val="CC0099"/>
                </a:solidFill>
                <a:latin typeface="TH Niramit AS" pitchFamily="2" charset="-34"/>
                <a:cs typeface="TH Niramit AS" pitchFamily="2" charset="-34"/>
              </a:rPr>
              <a:t>ใช้ในกรณีที่อ้างเป็นเหตุอันหนักแน่น  ที่จำเป็นต้องมีหนังสือไป</a:t>
            </a:r>
            <a:endParaRPr lang="th-TH" b="1" dirty="0">
              <a:solidFill>
                <a:srgbClr val="CC0099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7284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3456384" cy="710952"/>
          </a:xfrm>
        </p:spPr>
        <p:txBody>
          <a:bodyPr>
            <a:no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07704" y="2348880"/>
            <a:ext cx="5410200" cy="360040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th-TH" sz="4000" dirty="0" smtClean="0"/>
              <a:t>	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1.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ถูกแบบ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2.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ถูกเนื้อหา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dirty="0">
                <a:solidFill>
                  <a:schemeClr val="hlink"/>
                </a:solidFill>
                <a:sym typeface="Wingdings 2" pitchFamily="18" charset="2"/>
              </a:rPr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3.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ถูกหลักภาษา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4.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ถูกความนิยม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5.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ถูกใจผู้ลงนาม</a:t>
            </a:r>
            <a:endParaRPr lang="en-US" sz="40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7426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เขียนให้ถูกหลักภาษา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14400" y="1752600"/>
            <a:ext cx="7473950" cy="340836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หลักภาษาไทยที่ควรระวัง </a:t>
            </a:r>
            <a:r>
              <a:rPr lang="th-TH" sz="4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มี ๒ เรื่อง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- รูปประโยค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- ความสัมพันธ์ระหว่างข้อความ</a:t>
            </a:r>
            <a:endParaRPr lang="th-TH" sz="4400" dirty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5521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3456384" cy="710952"/>
          </a:xfrm>
        </p:spPr>
        <p:txBody>
          <a:bodyPr>
            <a:no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07704" y="2348880"/>
            <a:ext cx="5410200" cy="360040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th-TH" sz="4000" dirty="0" smtClean="0"/>
              <a:t>	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1.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ถูกแบบ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2.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ถูกเนื้อหา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dirty="0">
                <a:solidFill>
                  <a:schemeClr val="hlink"/>
                </a:solidFill>
                <a:sym typeface="Wingdings 2" pitchFamily="18" charset="2"/>
              </a:rPr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3.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ถูกหลักภาษา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dirty="0">
                <a:solidFill>
                  <a:schemeClr val="hlink"/>
                </a:solidFill>
                <a:sym typeface="Wingdings 2" pitchFamily="18" charset="2"/>
              </a:rPr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4.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ถูกความนิยม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5. 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ถูกใจผู้ลงนาม</a:t>
            </a:r>
            <a:endParaRPr lang="en-US" sz="40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207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เขียนให้ถูกความนิยม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>
          <a:xfrm>
            <a:off x="2916238" y="2060575"/>
            <a:ext cx="3240087" cy="2808288"/>
          </a:xfrm>
          <a:prstGeom prst="rect">
            <a:avLst/>
          </a:prstGeom>
          <a:effectLst>
            <a:outerShdw dist="35921" dir="2700000" algn="ctr" rotWithShape="0">
              <a:srgbClr val="080808"/>
            </a:outerShdw>
          </a:effectLst>
        </p:spPr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สรรพนาม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ถ้อยคำ สำนวน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วรรคตอน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th-TH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itchFamily="2" charset="-34"/>
              <a:cs typeface="TH Niramit AS" pitchFamily="2" charset="-34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th-TH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2483768" y="2217058"/>
            <a:ext cx="720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</a:t>
            </a:r>
            <a:endParaRPr lang="th-TH" sz="40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8361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ความนิยมในสรรพนาม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466056"/>
            <a:ext cx="8229600" cy="42672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latin typeface="TH Niramit AS" pitchFamily="2" charset="-34"/>
                <a:cs typeface="TH Niramit AS" pitchFamily="2" charset="-34"/>
              </a:rPr>
              <a:t>		</a:t>
            </a:r>
            <a:r>
              <a:rPr lang="th-TH" sz="44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การใช้สรรพนามแทนผู้มีหนังสือไป  เนื่องจากผู้ลงนามในหนังสือราชการ เป็นการลงนามในฐานะเป็นตัวแทนของส่วนราชการ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latin typeface="TH Niramit AS" pitchFamily="2" charset="-34"/>
                <a:cs typeface="TH Niramit AS" pitchFamily="2" charset="-34"/>
              </a:rPr>
              <a:t>		</a:t>
            </a:r>
            <a:r>
              <a:rPr lang="th-TH" sz="44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จึง</a:t>
            </a: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นิยมใช้ชื่อส่วนราชการเป็นสรรพนาม</a:t>
            </a:r>
            <a:r>
              <a:rPr lang="th-TH" sz="44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แทนผู้ลงนามในหนังสือไป จะไม่นิยมใช้ข้าพเจ้า  กระผม  </a:t>
            </a: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เว้นแต่เป็นการลงนามในฐานะส่วนตัว</a:t>
            </a:r>
            <a:endParaRPr lang="en-US" sz="44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5558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ความนิยมในสรรพนาม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9272" y="2060848"/>
            <a:ext cx="8164313" cy="2743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ใช้ชื่อส่วนราชการเป็นสรรพนาม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		</a:t>
            </a: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มหาวิทยาลัยศิลปากรขอหารือว่า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	สถาบันวิจัยและพัฒนาพิจารณาแล้วเห็นว่า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	คณะวิทยาศาสตร์และเทคโนโลยีจะจัดอบรม</a:t>
            </a:r>
            <a:endParaRPr lang="en-US" sz="4000" b="1" dirty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</p:txBody>
      </p:sp>
      <p:grpSp>
        <p:nvGrpSpPr>
          <p:cNvPr id="3" name="กลุ่ม 2"/>
          <p:cNvGrpSpPr/>
          <p:nvPr/>
        </p:nvGrpSpPr>
        <p:grpSpPr>
          <a:xfrm>
            <a:off x="6883386" y="1268760"/>
            <a:ext cx="1800200" cy="1080120"/>
            <a:chOff x="6883386" y="1268760"/>
            <a:chExt cx="1800200" cy="1080120"/>
          </a:xfrm>
        </p:grpSpPr>
        <p:sp>
          <p:nvSpPr>
            <p:cNvPr id="2" name="คำบรรยายภาพแบบเมฆ 1"/>
            <p:cNvSpPr/>
            <p:nvPr/>
          </p:nvSpPr>
          <p:spPr>
            <a:xfrm>
              <a:off x="6883386" y="1268760"/>
              <a:ext cx="1800200" cy="1080120"/>
            </a:xfrm>
            <a:prstGeom prst="cloudCallout">
              <a:avLst>
                <a:gd name="adj1" fmla="val -41315"/>
                <a:gd name="adj2" fmla="val 8434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Title 1"/>
            <p:cNvSpPr txBox="1">
              <a:spLocks/>
            </p:cNvSpPr>
            <p:nvPr/>
          </p:nvSpPr>
          <p:spPr>
            <a:xfrm>
              <a:off x="7027402" y="1508657"/>
              <a:ext cx="1656184" cy="600325"/>
            </a:xfrm>
            <a:prstGeom prst="rect">
              <a:avLst/>
            </a:prstGeom>
          </p:spPr>
          <p:txBody>
            <a:bodyPr vert="horz" anchor="b">
              <a:noAutofit/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0" sz="3000" b="0" kern="1200" cap="small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th-TH" sz="3600" b="1" dirty="0" smtClean="0">
                  <a:solidFill>
                    <a:schemeClr val="bg1"/>
                  </a:solidFill>
                  <a:latin typeface="TH Niramit AS" pitchFamily="2" charset="-34"/>
                  <a:cs typeface="TH Niramit AS" pitchFamily="2" charset="-34"/>
                </a:rPr>
                <a:t>ตัวอย่าง</a:t>
              </a:r>
              <a:endParaRPr lang="en-US" sz="3600" dirty="0" smtClean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740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เขียนให้ถูกความนิยม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>
          <a:xfrm>
            <a:off x="2916238" y="2060575"/>
            <a:ext cx="3240087" cy="2808288"/>
          </a:xfrm>
          <a:prstGeom prst="rect">
            <a:avLst/>
          </a:prstGeom>
          <a:effectLst>
            <a:outerShdw dist="35921" dir="2700000" algn="ctr" rotWithShape="0">
              <a:srgbClr val="080808"/>
            </a:outerShdw>
          </a:effectLst>
        </p:spPr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สรรพนาม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ถ้อยคำ สำนวน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วรรคตอน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th-TH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itchFamily="2" charset="-34"/>
              <a:cs typeface="TH Niramit AS" pitchFamily="2" charset="-34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th-TH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2483768" y="2217058"/>
            <a:ext cx="720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</a:t>
            </a:r>
            <a:endParaRPr lang="th-TH" sz="40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414495" y="3081154"/>
            <a:ext cx="720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</a:t>
            </a:r>
            <a:endParaRPr lang="th-TH" sz="40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3992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ความนิยมในถ้อยคำ  สำนวน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770856"/>
            <a:ext cx="8229600" cy="3962400"/>
          </a:xfrm>
          <a:prstGeom prst="rect">
            <a:avLst/>
          </a:prstGeom>
        </p:spPr>
        <p:txBody>
          <a:bodyPr vert="horz" rtlCol="0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ให้ใช้ภาษาราชการ ไม่ใช้ภาษาพูด</a:t>
            </a:r>
          </a:p>
          <a:p>
            <a:pPr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- พร้อมนี้ได้แจ้งคณะต่างๆ แล้วเหมือนกัน</a:t>
            </a:r>
          </a:p>
          <a:p>
            <a:pPr>
              <a:buFont typeface="Arial" pitchFamily="34" charset="0"/>
              <a:buNone/>
              <a:defRPr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	</a:t>
            </a: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ทั้งนี้ ได้แจ้งคณะทราบด้วยแล้ว</a:t>
            </a:r>
          </a:p>
          <a:p>
            <a:pPr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	- การปฏิบัติดังกล่าวผิดระเบียบ</a:t>
            </a:r>
          </a:p>
          <a:p>
            <a:pPr>
              <a:buFont typeface="Arial" pitchFamily="34" charset="0"/>
              <a:buNone/>
              <a:defRPr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	</a:t>
            </a: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การปฏิบัติดังกล่าวไม่สอดคล้องกับที่ระเบียบกำหนด</a:t>
            </a:r>
            <a:endParaRPr lang="en-US" sz="40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6198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ความนิยมในถ้อยคำ  สำนวน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83357"/>
            <a:ext cx="4038600" cy="45259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คำบังคับ</a:t>
            </a:r>
            <a:r>
              <a:rPr lang="th-TH" sz="4400" b="1" dirty="0" smtClean="0">
                <a:solidFill>
                  <a:schemeClr val="accent5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			</a:t>
            </a:r>
            <a:endParaRPr lang="th-TH" sz="4400" b="1" dirty="0" smtClean="0">
              <a:solidFill>
                <a:srgbClr val="00B050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ขอให้ส่ง</a:t>
            </a:r>
            <a:r>
              <a:rPr lang="th-TH" sz="4400" b="1" dirty="0" smtClean="0">
                <a:latin typeface="TH Niramit AS" pitchFamily="2" charset="-34"/>
                <a:cs typeface="TH Niramit AS" pitchFamily="2" charset="-34"/>
              </a:rPr>
              <a:t>			</a:t>
            </a:r>
            <a:endParaRPr lang="th-TH" sz="4400" b="1" dirty="0" smtClean="0">
              <a:solidFill>
                <a:srgbClr val="00B050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ขอให้ไปติดต่อ</a:t>
            </a:r>
            <a:r>
              <a:rPr lang="th-TH" sz="4400" b="1" dirty="0" smtClean="0">
                <a:latin typeface="TH Niramit AS" pitchFamily="2" charset="-34"/>
                <a:cs typeface="TH Niramit AS" pitchFamily="2" charset="-34"/>
              </a:rPr>
              <a:t>		</a:t>
            </a:r>
            <a:endParaRPr lang="th-TH" sz="4400" b="1" dirty="0" smtClean="0">
              <a:solidFill>
                <a:srgbClr val="00B050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ขอให้นำเสนอต่อไปด้วย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endParaRPr lang="th-TH" sz="4000" b="1" dirty="0" smtClean="0">
              <a:solidFill>
                <a:srgbClr val="00B050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4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4864224" y="1714805"/>
            <a:ext cx="3524200" cy="4525963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th-TH" sz="44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คำขอร้อง</a:t>
            </a:r>
          </a:p>
          <a:p>
            <a:pPr>
              <a:buFont typeface="Arial" pitchFamily="34" charset="0"/>
              <a:buNone/>
            </a:pPr>
            <a:r>
              <a:rPr lang="th-TH" sz="44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โปรดส่ง</a:t>
            </a:r>
          </a:p>
          <a:p>
            <a:pPr>
              <a:buFont typeface="Arial" pitchFamily="34" charset="0"/>
              <a:buNone/>
            </a:pPr>
            <a:r>
              <a:rPr lang="th-TH" sz="44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โปรดไปติดต่อ</a:t>
            </a:r>
          </a:p>
          <a:p>
            <a:pPr>
              <a:buFont typeface="Arial" pitchFamily="34" charset="0"/>
              <a:buNone/>
            </a:pPr>
            <a:r>
              <a:rPr lang="th-TH" sz="44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โปรดนำเสนอต่อไป</a:t>
            </a: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369266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ความนิยมในถ้อยคำ  สำนวน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2880" y="1495400"/>
            <a:ext cx="8229600" cy="3733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คำทำลาย	    โครงการที่เสนอใช้ไม่ได้	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คำเสริมสร้าง    โครงการที่เสนอเป็นโครงการที่ดี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			    แต่ยังไม่เหมาะสมที่จะดำเนินการ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    		    ในขณะนี้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คำทำลาย	    ท่านเข้าใจผิด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คำเสริมสร้าง	    ความเข้าใจของท่านยังคลาดเคลื่อน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96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เขียนให้ถูกความนิยม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>
          <a:xfrm>
            <a:off x="2916238" y="2060575"/>
            <a:ext cx="3240087" cy="2808288"/>
          </a:xfrm>
          <a:prstGeom prst="rect">
            <a:avLst/>
          </a:prstGeom>
          <a:effectLst>
            <a:outerShdw dist="35921" dir="2700000" algn="ctr" rotWithShape="0">
              <a:srgbClr val="080808"/>
            </a:outerShdw>
          </a:effectLst>
        </p:spPr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สรรพนาม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ถ้อยคำ สำนวน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itchFamily="2" charset="-34"/>
                <a:cs typeface="TH Niramit AS" pitchFamily="2" charset="-34"/>
              </a:rPr>
              <a:t>วรรคตอน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th-TH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itchFamily="2" charset="-34"/>
              <a:cs typeface="TH Niramit AS" pitchFamily="2" charset="-34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th-TH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2483768" y="2217058"/>
            <a:ext cx="720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</a:t>
            </a:r>
            <a:endParaRPr lang="th-TH" sz="40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414495" y="3081154"/>
            <a:ext cx="720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</a:t>
            </a:r>
            <a:endParaRPr lang="th-TH" sz="40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339752" y="3945250"/>
            <a:ext cx="720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hlink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</a:t>
            </a:r>
            <a:endParaRPr lang="th-TH" sz="40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5340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ความนิยมในวรรคตอน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ยานี้ดี กินแล้วแข็ง แรงไม่มี โรคภัยเบียดเบียน</a:t>
            </a:r>
          </a:p>
          <a:p>
            <a:pPr marL="0" indent="0" eaLnBrk="1" hangingPunct="1">
              <a:buNone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เด็กกินกล้วย แขกร้อนจนลิ้นพอง</a:t>
            </a:r>
          </a:p>
          <a:p>
            <a:pPr marL="0" indent="0" eaLnBrk="1" hangingPunct="1">
              <a:buNone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ห้ามข้าราชการสตรีนุ่งกางเกงใน เวลาปฏิบัติราชการ</a:t>
            </a:r>
            <a:endParaRPr lang="en-US" sz="4000" b="1" dirty="0" smtClean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6029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1560" y="476672"/>
            <a:ext cx="5904656" cy="79208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6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หางเสียง</a:t>
            </a:r>
            <a:endParaRPr lang="en-US" sz="6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Title 1"/>
          <p:cNvSpPr>
            <a:spLocks noGrp="1"/>
          </p:cNvSpPr>
          <p:nvPr>
            <p:ph idx="1"/>
          </p:nvPr>
        </p:nvSpPr>
        <p:spPr>
          <a:xfrm>
            <a:off x="961256" y="1600200"/>
            <a:ext cx="7283152" cy="25146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จึงเรียนมาเพื่อโปรดดำเนินการต่อไป</a:t>
            </a:r>
          </a:p>
          <a:p>
            <a:pPr marL="0" indent="0" eaLnBrk="1" hangingPunct="1">
              <a:buNone/>
            </a:pPr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ขอเชิญท่านไปพบเจ้าหน้าที่เพื่อดำเนินการให้เรียบร้อยต่อไป</a:t>
            </a:r>
            <a:endParaRPr lang="en-US" sz="4000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05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3456384" cy="710952"/>
          </a:xfrm>
        </p:spPr>
        <p:txBody>
          <a:bodyPr>
            <a:no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07704" y="2348880"/>
            <a:ext cx="5410200" cy="360040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th-TH" sz="4000" dirty="0" smtClean="0"/>
              <a:t>	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1.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ถูกแบบ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2.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ถูกเนื้อหา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dirty="0">
                <a:solidFill>
                  <a:schemeClr val="hlink"/>
                </a:solidFill>
                <a:sym typeface="Wingdings 2" pitchFamily="18" charset="2"/>
              </a:rPr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3.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ถูกหลักภาษา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dirty="0">
                <a:solidFill>
                  <a:schemeClr val="hlink"/>
                </a:solidFill>
                <a:sym typeface="Wingdings 2" pitchFamily="18" charset="2"/>
              </a:rPr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4.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ถูกความนิยม</a:t>
            </a:r>
          </a:p>
          <a:p>
            <a:pPr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dirty="0">
                <a:solidFill>
                  <a:schemeClr val="hlink"/>
                </a:solidFill>
                <a:sym typeface="Wingdings 2" pitchFamily="18" charset="2"/>
              </a:rPr>
              <a:t> </a:t>
            </a:r>
            <a:r>
              <a:rPr lang="en-US" sz="4000" dirty="0" smtClean="0">
                <a:solidFill>
                  <a:schemeClr val="hlink"/>
                </a:solidFill>
                <a:sym typeface="Wingdings 2" pitchFamily="18" charset="2"/>
              </a:rPr>
              <a:t></a:t>
            </a:r>
            <a:r>
              <a:rPr lang="en-US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5.  </a:t>
            </a: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ถูกใจผู้ลงนาม</a:t>
            </a:r>
            <a:endParaRPr lang="en-US" sz="4000" b="1" dirty="0" smtClean="0">
              <a:solidFill>
                <a:srgbClr val="00B05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8579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904656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7584" y="1533872"/>
            <a:ext cx="7467600" cy="43434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/>
              <a:t>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หลักทั่วไปที่นิยมยึดถือในการเขียนหนังสือราชการ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เขียนให้ชัดเจน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เขียนให้รัดกุม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เขียนให้กระทัดรัด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เขียนให้บรรลุวัตถุประสงค์</a:t>
            </a:r>
            <a:endParaRPr lang="en-US" sz="40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55576" y="1938536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55948" y="2636912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</p:spTree>
    <p:extLst>
      <p:ext uri="{BB962C8B-B14F-4D97-AF65-F5344CB8AC3E}">
        <p14:creationId xmlns:p14="http://schemas.microsoft.com/office/powerpoint/2010/main" val="225399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3456384" cy="710952"/>
          </a:xfrm>
        </p:spPr>
        <p:txBody>
          <a:bodyPr>
            <a:no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</a:t>
            </a: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ให้ชัดเจน</a:t>
            </a:r>
            <a:endParaRPr lang="th-TH" sz="44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11760" y="2276872"/>
            <a:ext cx="3888432" cy="2520280"/>
          </a:xfrm>
        </p:spPr>
        <p:txBody>
          <a:bodyPr>
            <a:no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  <a:sym typeface="Wingdings 2" pitchFamily="18" charset="2"/>
              </a:rPr>
              <a:t>ชัดเจนในเนื้อหา</a:t>
            </a:r>
            <a:endParaRPr lang="th-TH" sz="4000" b="1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ชัดเจนในจุดประสงค์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40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ชัดเจนในวรรคตอน</a:t>
            </a:r>
            <a:endParaRPr lang="th-TH" sz="4000" b="1" dirty="0">
              <a:solidFill>
                <a:srgbClr val="00B050"/>
              </a:solidFill>
              <a:latin typeface="TH Niramit AS" pitchFamily="2" charset="-34"/>
              <a:cs typeface="TH Niramit AS" pitchFamily="2" charset="-34"/>
            </a:endParaRPr>
          </a:p>
          <a:p>
            <a:pPr algn="ctr" eaLnBrk="1" hangingPunct="1">
              <a:buFont typeface="Arial" pitchFamily="34" charset="0"/>
              <a:buNone/>
            </a:pPr>
            <a:endParaRPr lang="th-TH" sz="4000" b="1" dirty="0" smtClean="0">
              <a:latin typeface="TH Niramit AS" pitchFamily="2" charset="-34"/>
              <a:cs typeface="TH Niramit AS" pitchFamily="2" charset="-34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2414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904656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7584" y="1533872"/>
            <a:ext cx="7467600" cy="43434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/>
              <a:t>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หลักทั่วไปที่นิยมยึดถือในการเขียนหนังสือราชการ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เขียนให้ชัดเจน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เขียนให้รัดกุม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เขียนให้กระทัดรัด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เขียนให้บรรลุวัตถุประสงค์</a:t>
            </a:r>
            <a:endParaRPr lang="en-US" sz="40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55576" y="1938536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55948" y="2636912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45111" y="3288076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</p:spTree>
    <p:extLst>
      <p:ext uri="{BB962C8B-B14F-4D97-AF65-F5344CB8AC3E}">
        <p14:creationId xmlns:p14="http://schemas.microsoft.com/office/powerpoint/2010/main" val="340575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3456384" cy="710952"/>
          </a:xfrm>
        </p:spPr>
        <p:txBody>
          <a:bodyPr>
            <a:no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</a:t>
            </a: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ให้รัดกุม</a:t>
            </a:r>
            <a:endParaRPr lang="th-TH" sz="44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002837"/>
            <a:ext cx="8229600" cy="4162467"/>
          </a:xfrm>
        </p:spPr>
        <p:txBody>
          <a:bodyPr>
            <a:normAutofit/>
          </a:bodyPr>
          <a:lstStyle/>
          <a:p>
            <a:pPr marL="342900" lvl="1" indent="-342900" eaLnBrk="1" hangingPunct="1">
              <a:buFont typeface="Arial" pitchFamily="34" charset="0"/>
              <a:buNone/>
            </a:pPr>
            <a:endParaRPr lang="th-TH" sz="1400" b="1" dirty="0" smtClean="0">
              <a:solidFill>
                <a:srgbClr val="7030A0"/>
              </a:solidFill>
              <a:latin typeface="TH Niramit AS" pitchFamily="2" charset="-34"/>
              <a:cs typeface="TH Niramit AS" pitchFamily="2" charset="-34"/>
            </a:endParaRPr>
          </a:p>
          <a:p>
            <a:pPr marL="342900" lvl="1" indent="-342900" eaLnBrk="1" hangingPunct="1"/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ขออภัยที่ไม่อาจให้ใช้สถานที่ในวันดังกล่าวได้ หากเป็นวันอื่นก็ไม่ขัดข้อง</a:t>
            </a:r>
          </a:p>
          <a:p>
            <a:pPr marL="342900" lvl="1" indent="-342900" eaLnBrk="1" hangingPunct="1"/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 ขออภัยที่ไม่อาจให้ใช้สถานที่ในวันดังกล่าวได้ แต่หากเป็นวันอื่นและสถานที่ว่างก็ไม่ขัดข้อง</a:t>
            </a:r>
            <a:endParaRPr lang="en-US" sz="4000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22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904656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7584" y="1533872"/>
            <a:ext cx="7467600" cy="43434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/>
              <a:t>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หลักทั่วไปที่นิยมยึดถือในการเขียนหนังสือราชการ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เขียนให้ชัดเจน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เขียนให้รัดกุม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เขียนให้กระทัดรัด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latin typeface="TH Niramit AS" pitchFamily="2" charset="-34"/>
                <a:cs typeface="TH Niramit AS" pitchFamily="2" charset="-34"/>
              </a:rPr>
              <a:t>เขียนให้บรรลุวัตถุประสงค์</a:t>
            </a:r>
            <a:endParaRPr lang="en-US" sz="40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55576" y="1938536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55948" y="2636912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45111" y="3288076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11560" y="3954760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</p:spTree>
    <p:extLst>
      <p:ext uri="{BB962C8B-B14F-4D97-AF65-F5344CB8AC3E}">
        <p14:creationId xmlns:p14="http://schemas.microsoft.com/office/powerpoint/2010/main" val="225242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565920"/>
            <a:ext cx="3456384" cy="710952"/>
          </a:xfrm>
        </p:spPr>
        <p:txBody>
          <a:bodyPr>
            <a:no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</a:t>
            </a: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ให้</a:t>
            </a:r>
            <a:r>
              <a:rPr lang="th-TH" sz="4400" b="1" dirty="0" err="1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กระทัดรัด</a:t>
            </a:r>
            <a:endParaRPr lang="th-TH" sz="44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574032" y="2354104"/>
            <a:ext cx="32941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/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ไม่ใช้คำฟุ่มเฟือย</a:t>
            </a:r>
          </a:p>
          <a:p>
            <a:pPr marL="342900" lvl="1" indent="-342900"/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ไม่ใช้คำซ้ำ</a:t>
            </a:r>
          </a:p>
          <a:p>
            <a:pPr marL="342900" lvl="1" indent="-342900"/>
            <a:r>
              <a:rPr lang="th-TH" sz="40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ไม่เขียนวกวน</a:t>
            </a:r>
          </a:p>
        </p:txBody>
      </p:sp>
    </p:spTree>
    <p:extLst>
      <p:ext uri="{BB962C8B-B14F-4D97-AF65-F5344CB8AC3E}">
        <p14:creationId xmlns:p14="http://schemas.microsoft.com/office/powerpoint/2010/main" val="95339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332656"/>
            <a:ext cx="5904656" cy="926976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919464"/>
          </a:xfrm>
        </p:spPr>
        <p:txBody>
          <a:bodyPr rtlCol="0">
            <a:normAutofit/>
          </a:bodyPr>
          <a:lstStyle/>
          <a:p>
            <a:pPr marL="342900" lvl="1" indent="-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- เขียนโดยไม่ใช้คำฟุ่มเฟือย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ทาง</a:t>
            </a:r>
            <a:r>
              <a:rPr lang="th-TH" sz="44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จังหวัดพิจารณาแล้วขอเรียนว่า	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- เขียนโดยไม่ใช้คำซ้ำ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44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สถานีตำรวจภูธรนครปฐมได้รับแจ้งว่าพบศพ</a:t>
            </a: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ผู้เสียชีวิต</a:t>
            </a:r>
            <a:r>
              <a:rPr lang="th-TH" sz="4400" b="1" dirty="0" smtClean="0">
                <a:solidFill>
                  <a:srgbClr val="00B050"/>
                </a:solidFill>
                <a:latin typeface="TH Niramit AS" pitchFamily="2" charset="-34"/>
                <a:cs typeface="TH Niramit AS" pitchFamily="2" charset="-34"/>
              </a:rPr>
              <a:t>ลอยน้ำในคลองเจดีย์บูชา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4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- เขียนโดยไม่เขียนวกวน</a:t>
            </a:r>
          </a:p>
        </p:txBody>
      </p:sp>
    </p:spTree>
    <p:extLst>
      <p:ext uri="{BB962C8B-B14F-4D97-AF65-F5344CB8AC3E}">
        <p14:creationId xmlns:p14="http://schemas.microsoft.com/office/powerpoint/2010/main" val="62959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904656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หลักการเขียนหนังสือราชการ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7584" y="1533872"/>
            <a:ext cx="7467600" cy="43434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 smtClean="0"/>
              <a:t>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หลักทั่วไปที่นิยมยึดถือในการเขียนหนังสือราชการ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เขียนให้ถูกต้อง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เขียนให้ชัดเจน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เขียนให้รัดกุม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เขียนให้กระทัดรัด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เขียนให้บรรลุวัตถุประสงค์</a:t>
            </a:r>
            <a:endParaRPr lang="en-US" sz="4000" b="1" dirty="0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55576" y="1938536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55948" y="2636912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45111" y="3288076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11560" y="3954760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11560" y="4744469"/>
            <a:ext cx="647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dirty="0">
                <a:solidFill>
                  <a:srgbClr val="FF0000"/>
                </a:solidFill>
                <a:sym typeface="Wingdings 2" pitchFamily="18" charset="2"/>
              </a:rPr>
              <a:t></a:t>
            </a:r>
          </a:p>
        </p:txBody>
      </p:sp>
    </p:spTree>
    <p:extLst>
      <p:ext uri="{BB962C8B-B14F-4D97-AF65-F5344CB8AC3E}">
        <p14:creationId xmlns:p14="http://schemas.microsoft.com/office/powerpoint/2010/main" val="232680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9046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ทักษะที่ใช้ในการร่างหนังสือ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2" name="Content Placeholder 6"/>
          <p:cNvSpPr>
            <a:spLocks noGrp="1"/>
          </p:cNvSpPr>
          <p:nvPr>
            <p:ph idx="1"/>
          </p:nvPr>
        </p:nvSpPr>
        <p:spPr>
          <a:xfrm>
            <a:off x="1619672" y="1628800"/>
            <a:ext cx="5328592" cy="4104456"/>
          </a:xfrm>
        </p:spPr>
        <p:txBody>
          <a:bodyPr rtlCol="0">
            <a:normAutofit/>
          </a:bodyPr>
          <a:lstStyle/>
          <a:p>
            <a:pPr lvl="3" eaLnBrk="1" fontAlgn="auto" hangingPunct="1">
              <a:spcAft>
                <a:spcPts val="0"/>
              </a:spcAft>
              <a:defRPr/>
            </a:pPr>
            <a:r>
              <a:rPr lang="th-TH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H Niramit AS" pitchFamily="2" charset="-34"/>
                <a:cs typeface="TH Niramit AS" pitchFamily="2" charset="-34"/>
              </a:rPr>
              <a:t>  </a:t>
            </a: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การอ่าน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th-TH" sz="4400" b="1" dirty="0" smtClean="0">
                <a:solidFill>
                  <a:schemeClr val="accent4"/>
                </a:solidFill>
                <a:latin typeface="TH Niramit AS" pitchFamily="2" charset="-34"/>
                <a:cs typeface="TH Niramit AS" pitchFamily="2" charset="-34"/>
              </a:rPr>
              <a:t>  </a:t>
            </a:r>
            <a:r>
              <a:rPr lang="th-TH" sz="4400" b="1" dirty="0" smtClean="0">
                <a:solidFill>
                  <a:srgbClr val="7030A0"/>
                </a:solidFill>
                <a:latin typeface="TH Niramit AS" pitchFamily="2" charset="-34"/>
                <a:cs typeface="TH Niramit AS" pitchFamily="2" charset="-34"/>
              </a:rPr>
              <a:t>การคิด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th-TH" sz="4400" b="1" dirty="0" smtClean="0">
                <a:solidFill>
                  <a:schemeClr val="accent6"/>
                </a:solidFill>
                <a:latin typeface="TH Niramit AS" pitchFamily="2" charset="-34"/>
                <a:cs typeface="TH Niramit AS" pitchFamily="2" charset="-34"/>
              </a:rPr>
              <a:t>  </a:t>
            </a:r>
            <a:r>
              <a:rPr lang="th-TH" sz="44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จับประเด็น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th-TH" sz="4400" b="1" dirty="0" smtClean="0">
                <a:solidFill>
                  <a:srgbClr val="92D050"/>
                </a:solidFill>
                <a:latin typeface="TH Niramit AS" pitchFamily="2" charset="-34"/>
                <a:cs typeface="TH Niramit AS" pitchFamily="2" charset="-34"/>
              </a:rPr>
              <a:t>  </a:t>
            </a:r>
            <a:r>
              <a:rPr lang="th-TH" sz="4400" b="1" dirty="0" smtClean="0">
                <a:solidFill>
                  <a:srgbClr val="006600"/>
                </a:solidFill>
                <a:latin typeface="TH Niramit AS" pitchFamily="2" charset="-34"/>
                <a:cs typeface="TH Niramit AS" pitchFamily="2" charset="-34"/>
              </a:rPr>
              <a:t>สรุปความ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th-TH" sz="4400" b="1" dirty="0" smtClean="0">
                <a:solidFill>
                  <a:srgbClr val="C00000"/>
                </a:solidFill>
                <a:latin typeface="TH Niramit AS" pitchFamily="2" charset="-34"/>
                <a:cs typeface="TH Niramit AS" pitchFamily="2" charset="-34"/>
              </a:rPr>
              <a:t>  การเขียน</a:t>
            </a:r>
            <a:endParaRPr lang="en-US" sz="4400" b="1" dirty="0">
              <a:solidFill>
                <a:srgbClr val="C00000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1008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91264" cy="4873752"/>
          </a:xfrm>
        </p:spPr>
        <p:txBody>
          <a:bodyPr/>
          <a:lstStyle/>
          <a:p>
            <a:pPr marL="0" indent="0">
              <a:buNone/>
            </a:pPr>
            <a:r>
              <a:rPr lang="th-TH" sz="3200" b="1" u="sng" dirty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เจ้าหน้าที่ที่เกี่ยวข้อง  </a:t>
            </a:r>
            <a:r>
              <a:rPr lang="th-TH" sz="3200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มีวิธี</a:t>
            </a:r>
            <a:r>
              <a:rPr lang="th-TH" sz="3200" dirty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เกษียนหนังสือ (บางทีก็เรียกว่าสรุปประเด็น) </a:t>
            </a:r>
            <a:r>
              <a:rPr lang="th-TH" sz="3200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br>
              <a:rPr lang="th-TH" sz="3200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</a:br>
            <a:r>
              <a:rPr lang="th-TH" sz="3200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   ดังนี้</a:t>
            </a:r>
            <a:endParaRPr lang="th-TH" sz="3200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  <a:p>
            <a:r>
              <a:rPr lang="th-TH" sz="3200" dirty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สรุปเรื่องจากหนังสือที่ส่งมาตัดทอนให้เหลือเฉพาะใจความสำคัญ</a:t>
            </a:r>
          </a:p>
          <a:p>
            <a:r>
              <a:rPr lang="th-TH" sz="3200" dirty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แยกสรุปเป็น 3 ส่วน คือ ส่วนเนื้อหา  ส่วนข้อมูลเพิ่มเติม และส่วนเสนอแนะ</a:t>
            </a:r>
          </a:p>
          <a:p>
            <a:r>
              <a:rPr lang="th-TH" sz="3200" dirty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ตรวจสอบความถูกต้อง ครบถ้วนของเนื้อหาและการใช้ภาษา</a:t>
            </a:r>
          </a:p>
          <a:p>
            <a:r>
              <a:rPr lang="th-TH" sz="3200" dirty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ลงลายมือชื่อผู้เกษียน</a:t>
            </a:r>
          </a:p>
          <a:p>
            <a:r>
              <a:rPr lang="th-TH" sz="3200" dirty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ลงวัน เดือน ปี</a:t>
            </a:r>
          </a:p>
          <a:p>
            <a:endParaRPr lang="th-TH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467544" y="404664"/>
            <a:ext cx="648072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609600" y="427038"/>
            <a:ext cx="6338664" cy="98573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การ</a:t>
            </a:r>
            <a:r>
              <a:rPr lang="th-TH" sz="5400" b="1" dirty="0" err="1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เกษียณหนังสือ</a:t>
            </a:r>
            <a:r>
              <a:rPr lang="th-TH" sz="5400" b="1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ราชการ</a:t>
            </a:r>
            <a:endParaRPr lang="th-TH" sz="5400" b="1" dirty="0">
              <a:solidFill>
                <a:srgbClr val="0000CC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2028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>
            <a:normAutofit/>
          </a:bodyPr>
          <a:lstStyle/>
          <a:p>
            <a:r>
              <a:rPr lang="th-TH" sz="3200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สรุป</a:t>
            </a:r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ใจความจากหนังสือต้นฉบับ ให้ครบถ้วน  ถูกต้อง</a:t>
            </a:r>
          </a:p>
          <a:p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ใช้ภาษาที่สั้น กระชับ</a:t>
            </a:r>
          </a:p>
          <a:p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จะพิมพ์หรือเขียนด้วยลายมือก็ได้ แต่ถ้าเป็นลายมือควรเขียนให้อ่านง่าย   </a:t>
            </a:r>
          </a:p>
          <a:p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ระบุ วัน เดือน ปี ให้ตรงกับความเป็นจริงไม่ควรย้อนหลัง หรือล่วงหน้า เว้นไว้แต่มีเหตุผลจำเป็นจริงๆ</a:t>
            </a:r>
          </a:p>
          <a:p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รูปแบบของการเกษียน ใช้รูปแบบเดียวกับการบันทึก คือ ถึงใคร ข้อความสรุป ลงชื่อผู้เขียน และวัน เดือน ปี ที่เขียน</a:t>
            </a:r>
          </a:p>
          <a:p>
            <a:endParaRPr lang="th-TH" sz="2000" dirty="0">
              <a:solidFill>
                <a:srgbClr val="0000CC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467544" y="476672"/>
            <a:ext cx="739559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395536" y="427038"/>
            <a:ext cx="7467600" cy="913730"/>
          </a:xfrm>
          <a:prstGeom prst="rect">
            <a:avLst/>
          </a:prstGeom>
        </p:spPr>
        <p:txBody>
          <a:bodyPr vert="horz" anchor="b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ข้อควรคำนึงสำหรับเจ้าหน้าที่ที่เกี่ยวข้อง</a:t>
            </a:r>
            <a:endParaRPr lang="th-TH" sz="54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0544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/>
          </a:bodyPr>
          <a:lstStyle/>
          <a:p>
            <a:r>
              <a:rPr lang="th-TH" sz="3200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กำหนด</a:t>
            </a:r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หมายเลขในวงกลม  1 2 3 ... กำกับเรื่องที่เสนอขึ้นมาตามลำดับ</a:t>
            </a:r>
          </a:p>
          <a:p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การเกษียน ให้เริ่มจากบริเวณครึ่งหน้ากระดาษลงไปและจาก</a:t>
            </a:r>
            <a:r>
              <a:rPr lang="th-TH" sz="3200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ซ้าย  ไป</a:t>
            </a:r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ขวา หากที่ไม่พอเกษียน ให้เขียนคำว่า </a:t>
            </a:r>
            <a:r>
              <a:rPr lang="th-TH" sz="3200" b="1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"โปรดพลิก"</a:t>
            </a:r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 และ</a:t>
            </a:r>
            <a:r>
              <a:rPr lang="th-TH" sz="3200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พลิก หน้า</a:t>
            </a:r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ถัดไป เริ่มเกษียนจากส่วนบนสุดของกระดาษ ไล่ลำดับลงล่างและจากซ้ายไปขวาเช่นกัน</a:t>
            </a:r>
          </a:p>
          <a:p>
            <a:r>
              <a:rPr lang="th-TH" sz="3200" u="sng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ขีดเส้นใต้</a:t>
            </a:r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 ในส่วนที่เป็นใจความสำคัญ</a:t>
            </a:r>
          </a:p>
          <a:p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ไม่ใช้ปากกาเน้นข้อความ เนื่องจาก กรณีที่ต้องสำเนาหนังสือแจ้งผู้อื่นต่อไป จะทำให้ความชัดเจนของตัวหนังสือลดลง และไม่น่าอ่าน</a:t>
            </a:r>
          </a:p>
          <a:p>
            <a:endParaRPr lang="th-TH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251520" y="476672"/>
            <a:ext cx="820891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147248" cy="936104"/>
          </a:xfrm>
        </p:spPr>
        <p:txBody>
          <a:bodyPr>
            <a:noAutofit/>
          </a:bodyPr>
          <a:lstStyle/>
          <a:p>
            <a:r>
              <a:rPr lang="th-TH" sz="4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เทคนิคการ</a:t>
            </a:r>
            <a:r>
              <a:rPr lang="th-TH" sz="4000" b="1" dirty="0" err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เกษียณหนังสือ</a:t>
            </a:r>
            <a:r>
              <a:rPr lang="th-TH" sz="4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ของเจ้าหน้าที่ที่เกี่ยวข้อง</a:t>
            </a:r>
            <a:endParaRPr lang="th-TH" sz="40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729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3232" cy="4873752"/>
          </a:xfrm>
        </p:spPr>
        <p:txBody>
          <a:bodyPr>
            <a:normAutofit/>
          </a:bodyPr>
          <a:lstStyle/>
          <a:p>
            <a:pPr algn="thaiDist"/>
            <a:r>
              <a:rPr lang="th-TH" sz="3200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ประเด็นเสนอแนะเพิ่มเติม </a:t>
            </a:r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คือ  การเกษียนของเจ้าหน้าที่ที่เกี่ยวข้องหรือเลขาฯ  มักขาดส่วนข้อมูลเพิ่มเติม และข้อเสนอแนะ ซึ่งส่วนนี้สำคัญมากต่อการตัดสินใจ หรือวินิจฉัยสั่งการของ</a:t>
            </a:r>
            <a:r>
              <a:rPr lang="th-TH" sz="3200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ผู้บังคับบัญชา</a:t>
            </a:r>
            <a:br>
              <a:rPr lang="th-TH" sz="3200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</a:br>
            <a:endParaRPr lang="th-TH" sz="3200" dirty="0">
              <a:solidFill>
                <a:srgbClr val="0000CC"/>
              </a:solidFill>
              <a:latin typeface="TH Niramit AS" pitchFamily="2" charset="-34"/>
              <a:cs typeface="TH Niramit AS" pitchFamily="2" charset="-34"/>
            </a:endParaRPr>
          </a:p>
          <a:p>
            <a:pPr algn="thaiDist"/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 </a:t>
            </a:r>
            <a:r>
              <a:rPr lang="th-TH" sz="3200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ใครที่</a:t>
            </a:r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จะทราบข้อมูล กฎ </a:t>
            </a:r>
            <a:r>
              <a:rPr lang="th-TH" sz="3200" dirty="0" smtClean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 ระเบียบ ที่</a:t>
            </a:r>
            <a:r>
              <a:rPr lang="th-TH" sz="3200" dirty="0"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เกี่ยวข้องได้ดีกว่า คนที่เกี่ยวข้องกับงานนั้นๆ  เพราะฉะนั้น การเกษียนหนังสือของท่านเป็นสิ่งที่มีความหมาย และสะท้อนความรู้ในงานของท่านเป็นอย่างดีทีเดียว</a:t>
            </a:r>
          </a:p>
          <a:p>
            <a:endParaRPr lang="th-TH" sz="3200" dirty="0">
              <a:solidFill>
                <a:srgbClr val="0000CC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251520" y="476672"/>
            <a:ext cx="820891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147248" cy="936104"/>
          </a:xfrm>
        </p:spPr>
        <p:txBody>
          <a:bodyPr>
            <a:noAutofit/>
          </a:bodyPr>
          <a:lstStyle/>
          <a:p>
            <a:r>
              <a:rPr lang="th-TH" sz="4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เทคนิคการ</a:t>
            </a:r>
            <a:r>
              <a:rPr lang="th-TH" sz="4000" b="1" dirty="0" err="1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เกษียณหนังสือ</a:t>
            </a:r>
            <a:r>
              <a:rPr lang="th-TH" sz="4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ของเจ้าหน้าที่ที่เกี่ยวข้อง</a:t>
            </a:r>
            <a:endParaRPr lang="th-TH" sz="4000" b="1" dirty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3753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Content Placeholder 5" descr="MC900156723.WM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483" y="3083008"/>
            <a:ext cx="1869034" cy="132222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396659" y="6309320"/>
            <a:ext cx="235068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th-TH" dirty="0"/>
              <a:t>การเขียนหนังสือราชการ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C3649B-D2E6-414C-AABA-01F80CB11A46}" type="slidenum">
              <a:rPr lang="en-US"/>
              <a:pPr>
                <a:defRPr/>
              </a:pPr>
              <a:t>56</a:t>
            </a:fld>
            <a:endParaRPr lang="en-US"/>
          </a:p>
        </p:txBody>
      </p:sp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z="5400" b="1" dirty="0" smtClean="0">
                <a:solidFill>
                  <a:srgbClr val="FF0066"/>
                </a:solidFill>
                <a:latin typeface="TH Niramit AS" pitchFamily="2" charset="-34"/>
                <a:cs typeface="TH Niramit AS" pitchFamily="2" charset="-34"/>
              </a:rPr>
              <a:t>ของแถม</a:t>
            </a:r>
            <a:r>
              <a:rPr lang="en-US" sz="5400" b="1" dirty="0" smtClean="0">
                <a:solidFill>
                  <a:srgbClr val="FF0066"/>
                </a:solidFill>
                <a:latin typeface="TH Niramit AS" pitchFamily="2" charset="-34"/>
                <a:cs typeface="TH Niramit AS" pitchFamily="2" charset="-34"/>
              </a:rPr>
              <a:t>!!!</a:t>
            </a:r>
          </a:p>
        </p:txBody>
      </p:sp>
      <p:pic>
        <p:nvPicPr>
          <p:cNvPr id="58374" name="Picture 6" descr="MC900355109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8591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948" y="959259"/>
            <a:ext cx="5365292" cy="574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สี่เหลี่ยมผืนผ้ามุมมน 4"/>
          <p:cNvSpPr/>
          <p:nvPr/>
        </p:nvSpPr>
        <p:spPr>
          <a:xfrm>
            <a:off x="323528" y="260648"/>
            <a:ext cx="7200800" cy="6986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984776" cy="792087"/>
          </a:xfrm>
        </p:spPr>
        <p:txBody>
          <a:bodyPr>
            <a:noAutofit/>
          </a:bodyPr>
          <a:lstStyle/>
          <a:p>
            <a:pPr eaLnBrk="1" hangingPunct="1"/>
            <a:r>
              <a:rPr lang="th-TH" sz="4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ประกาศ เรื่อง การกำหนดเลขที่หนังสือออก</a:t>
            </a:r>
            <a:endParaRPr lang="en-US" sz="4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93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323528" y="260648"/>
            <a:ext cx="7200800" cy="6986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984776" cy="792087"/>
          </a:xfrm>
        </p:spPr>
        <p:txBody>
          <a:bodyPr>
            <a:noAutofit/>
          </a:bodyPr>
          <a:lstStyle/>
          <a:p>
            <a:pPr eaLnBrk="1" hangingPunct="1"/>
            <a:r>
              <a:rPr lang="th-TH" sz="4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ประกาศ เรื่อง การกำหนดเลขที่หนังสือออก</a:t>
            </a:r>
            <a:endParaRPr lang="en-US" sz="4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81" y="1196752"/>
            <a:ext cx="6466693" cy="482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16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323528" y="260648"/>
            <a:ext cx="7200800" cy="6986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984776" cy="792087"/>
          </a:xfrm>
        </p:spPr>
        <p:txBody>
          <a:bodyPr>
            <a:noAutofit/>
          </a:bodyPr>
          <a:lstStyle/>
          <a:p>
            <a:pPr eaLnBrk="1" hangingPunct="1"/>
            <a:r>
              <a:rPr lang="th-TH" sz="40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ประกาศ เรื่อง การกำหนดเลขที่หนังสือออก</a:t>
            </a:r>
            <a:endParaRPr lang="en-US" sz="40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01638"/>
            <a:ext cx="5472608" cy="5080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06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-16906"/>
            <a:ext cx="5444421" cy="6874905"/>
          </a:xfrm>
          <a:prstGeom prst="rect">
            <a:avLst/>
          </a:prstGeom>
        </p:spPr>
      </p:pic>
      <p:sp>
        <p:nvSpPr>
          <p:cNvPr id="7" name="สี่เหลี่ยมผืนผ้ามุมมน 6"/>
          <p:cNvSpPr/>
          <p:nvPr/>
        </p:nvSpPr>
        <p:spPr>
          <a:xfrm>
            <a:off x="5508103" y="2636912"/>
            <a:ext cx="3456385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508105" y="2461456"/>
            <a:ext cx="4176463" cy="1111560"/>
          </a:xfrm>
        </p:spPr>
        <p:txBody>
          <a:bodyPr>
            <a:normAutofit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หนังสือภายนอก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257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5904656" cy="6120680"/>
          </a:xfrm>
          <a:prstGeom prst="rect">
            <a:avLst/>
          </a:prstGeom>
        </p:spPr>
      </p:pic>
      <p:sp>
        <p:nvSpPr>
          <p:cNvPr id="8" name="สี่เหลี่ยมผืนผ้ามุมมน 7"/>
          <p:cNvSpPr/>
          <p:nvPr/>
        </p:nvSpPr>
        <p:spPr>
          <a:xfrm>
            <a:off x="5569011" y="2636912"/>
            <a:ext cx="3251461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652120" y="2420888"/>
            <a:ext cx="5904656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หนังสือภายใน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0010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54" y="276944"/>
            <a:ext cx="5139034" cy="6248400"/>
          </a:xfrm>
          <a:prstGeom prst="rect">
            <a:avLst/>
          </a:prstGeom>
        </p:spPr>
      </p:pic>
      <p:sp>
        <p:nvSpPr>
          <p:cNvPr id="7" name="สี่เหลี่ยมผืนผ้ามุมมน 6"/>
          <p:cNvSpPr/>
          <p:nvPr/>
        </p:nvSpPr>
        <p:spPr>
          <a:xfrm>
            <a:off x="5207975" y="2667820"/>
            <a:ext cx="3612497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188540" y="2420888"/>
            <a:ext cx="3744416" cy="1143000"/>
          </a:xfrm>
          <a:prstGeom prst="rect">
            <a:avLst/>
          </a:prstGeom>
        </p:spPr>
        <p:txBody>
          <a:bodyPr vert="horz"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หนังสือประทับตรา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4005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251520" y="332656"/>
            <a:ext cx="396044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59046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ชั้นความเร็ว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Rectangle 55"/>
          <p:cNvSpPr>
            <a:spLocks noGrp="1" noChangeArrowheads="1"/>
          </p:cNvSpPr>
          <p:nvPr>
            <p:ph idx="1"/>
          </p:nvPr>
        </p:nvSpPr>
        <p:spPr>
          <a:xfrm>
            <a:off x="611560" y="1487016"/>
            <a:ext cx="8532440" cy="3886200"/>
          </a:xfrm>
        </p:spPr>
        <p:txBody>
          <a:bodyPr rtlCol="0">
            <a:normAutofit/>
          </a:bodyPr>
          <a:lstStyle/>
          <a:p>
            <a:pPr marL="136525" indent="0" eaLnBrk="1" fontAlgn="auto" hangingPunct="1">
              <a:spcBef>
                <a:spcPct val="1000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8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ด่วนที่สุด  </a:t>
            </a: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40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ให้เจ้าหน้าที่</a:t>
            </a: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ปฏิบัติในทันที</a:t>
            </a:r>
            <a:r>
              <a:rPr lang="th-TH" sz="40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ที่ได้รับหนังสือ</a:t>
            </a:r>
          </a:p>
          <a:p>
            <a:pPr marL="136525" indent="0" eaLnBrk="1" fontAlgn="auto" hangingPunct="1">
              <a:spcBef>
                <a:spcPct val="1000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8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ด่วนมาก    </a:t>
            </a:r>
            <a:r>
              <a:rPr lang="th-TH" sz="40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ให้เจ้าหน้าที่</a:t>
            </a: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ปฏิบัติโดยเร็ว</a:t>
            </a:r>
          </a:p>
          <a:p>
            <a:pPr marL="136525" indent="0" eaLnBrk="1" fontAlgn="auto" hangingPunct="1">
              <a:spcBef>
                <a:spcPct val="1000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8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ด่วน</a:t>
            </a:r>
            <a:r>
              <a:rPr lang="th-TH" sz="5400" b="1" dirty="0" smtClean="0">
                <a:solidFill>
                  <a:srgbClr val="FF0066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4000" b="1" dirty="0" smtClean="0">
                <a:latin typeface="TH Niramit AS" pitchFamily="2" charset="-34"/>
                <a:cs typeface="TH Niramit AS" pitchFamily="2" charset="-34"/>
              </a:rPr>
              <a:t>         </a:t>
            </a:r>
            <a:r>
              <a:rPr lang="th-TH" sz="40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ให้เจ้าหน้าที่</a:t>
            </a:r>
            <a:r>
              <a:rPr lang="th-TH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ปฏิบัติเร็วกว่าปกติ </a:t>
            </a:r>
          </a:p>
          <a:p>
            <a:pPr marL="136525" indent="0" eaLnBrk="1" fontAlgn="auto" hangingPunct="1">
              <a:spcBef>
                <a:spcPct val="1000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0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	           เท่าที่จะทำได้</a:t>
            </a:r>
          </a:p>
          <a:p>
            <a:pPr marL="136525" indent="0" eaLnBrk="1" fontAlgn="auto" hangingPunct="1">
              <a:spcBef>
                <a:spcPct val="1000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600" b="1" dirty="0" smtClean="0">
                <a:cs typeface="AngsanaUPC" pitchFamily="18" charset="-34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3570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251520" y="332656"/>
            <a:ext cx="396044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59046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584176"/>
            <a:ext cx="8229600" cy="34290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           </a:t>
            </a:r>
            <a:r>
              <a:rPr lang="en-US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1. </a:t>
            </a:r>
            <a:r>
              <a:rPr lang="en-US" sz="4000" b="1" dirty="0" err="1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ลับที่สุด</a:t>
            </a:r>
            <a:r>
              <a:rPr lang="en-US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(TOP  SECRET) </a:t>
            </a:r>
            <a:r>
              <a:rPr lang="en-US" sz="4000" b="1" dirty="0" err="1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หมายความถึง</a:t>
            </a:r>
            <a:r>
              <a:rPr lang="en-US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ข้อมูลข่าวสารลับซึ่งหากเปิดเผยทั้งหมดหรือเพียงบางส่วนจะก่อให้เกิดความเสียหายแก่ประโยชน์แห่งรัฐอย่างร้ายแรงที่สุด</a:t>
            </a: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9103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251520" y="332656"/>
            <a:ext cx="396044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59046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99592" y="1473696"/>
            <a:ext cx="7620000" cy="2819400"/>
          </a:xfrm>
        </p:spPr>
        <p:txBody>
          <a:bodyPr>
            <a:normAutofit/>
          </a:bodyPr>
          <a:lstStyle/>
          <a:p>
            <a:pPr marL="0" indent="0" algn="thaiDist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4000" b="1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2. </a:t>
            </a:r>
            <a:r>
              <a:rPr lang="en-US" sz="4000" b="1" dirty="0" err="1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ลับมาก</a:t>
            </a:r>
            <a:r>
              <a:rPr lang="en-US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(SECRET) </a:t>
            </a:r>
            <a:r>
              <a:rPr lang="en-US" sz="4000" b="1" dirty="0" err="1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หมายความถึง</a:t>
            </a:r>
            <a:r>
              <a:rPr lang="en-US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ข้อมูลข่าวสารลับซึ่งหากเปิดเผยทั้งหมดหรือเพียงบางส่วนจะก่อให้เกิดความเสียหายแก่ประโยชน์แห่งรัฐอย่างร้ายแรง</a:t>
            </a:r>
            <a:endParaRPr lang="en-US" sz="40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9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251520" y="332656"/>
            <a:ext cx="396044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59046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ชั้นความลับ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9328"/>
            <a:ext cx="8229600" cy="29718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3. </a:t>
            </a:r>
            <a:r>
              <a:rPr lang="en-US" sz="4000" b="1" dirty="0" err="1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ลับ</a:t>
            </a:r>
            <a:r>
              <a:rPr lang="en-US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(CONFIDENTIAL) </a:t>
            </a:r>
            <a:r>
              <a:rPr lang="en-US" sz="4000" b="1" dirty="0" err="1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หมายความถึง</a:t>
            </a:r>
            <a:r>
              <a:rPr lang="en-US" sz="40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TH Niramit AS" pitchFamily="2" charset="-34"/>
                <a:cs typeface="TH Niramit AS" pitchFamily="2" charset="-34"/>
              </a:rPr>
              <a:t>ข้อมูลข่าวสารลับซึ่งหากเปิดเผยทั้งหมดหรือเพียงบางส่วนจะก่อให้เกิดความเสียหายแก่ประโยชน์แห่งรัฐ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4235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เมฆ 3"/>
          <p:cNvSpPr/>
          <p:nvPr/>
        </p:nvSpPr>
        <p:spPr>
          <a:xfrm>
            <a:off x="2051720" y="1844824"/>
            <a:ext cx="4680520" cy="252028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99792" y="2420888"/>
            <a:ext cx="3024336" cy="108012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h-TH" sz="5400" b="1" dirty="0" smtClean="0">
                <a:solidFill>
                  <a:srgbClr val="0000FF"/>
                </a:solidFill>
                <a:latin typeface="TH Niramit AS" pitchFamily="2" charset="-34"/>
                <a:cs typeface="TH Niramit AS" pitchFamily="2" charset="-34"/>
              </a:rPr>
              <a:t>ขอบคุณ</a:t>
            </a:r>
            <a:endParaRPr lang="en-US" sz="5400" dirty="0" smtClean="0">
              <a:solidFill>
                <a:srgbClr val="0000FF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024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914</TotalTime>
  <Words>1823</Words>
  <Application>Microsoft Office PowerPoint</Application>
  <PresentationFormat>นำเสนอทางหน้าจอ (4:3)</PresentationFormat>
  <Paragraphs>456</Paragraphs>
  <Slides>67</Slides>
  <Notes>0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ชื่อเรื่องภาพนิ่ง</vt:lpstr>
      </vt:variant>
      <vt:variant>
        <vt:i4>67</vt:i4>
      </vt:variant>
    </vt:vector>
  </HeadingPairs>
  <TitlesOfParts>
    <vt:vector size="69" baseType="lpstr">
      <vt:lpstr>เฉลียง</vt:lpstr>
      <vt:lpstr>Picture</vt:lpstr>
      <vt:lpstr>งานนำเสนอ PowerPoint</vt:lpstr>
      <vt:lpstr>ความหมายของหนังสือราชการ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หนังสือภายใน</vt:lpstr>
      <vt:lpstr>งานนำเสนอ PowerPoint</vt:lpstr>
      <vt:lpstr>งานนำเสนอ PowerPoint</vt:lpstr>
      <vt:lpstr>งานนำเสนอ PowerPoint</vt:lpstr>
      <vt:lpstr>หนังสือประทับตรา</vt:lpstr>
      <vt:lpstr>งานนำเสนอ PowerPoint</vt:lpstr>
      <vt:lpstr>งานนำเสนอ PowerPoint</vt:lpstr>
      <vt:lpstr>การเขียนชื่อเรื่อง</vt:lpstr>
      <vt:lpstr>“เรื่อง” ที่ดี มีลักษณะ </vt:lpstr>
      <vt:lpstr>เก็บค้นอ้างอิงได้ง่าย</vt:lpstr>
      <vt:lpstr>การเขียนเรื่อง (ชื่อเรื่อง)</vt:lpstr>
      <vt:lpstr>เรื่องที่ยาวเกินความจำเป็น</vt:lpstr>
      <vt:lpstr>เรื่องที่เก็บค้นอ้างอิงยาก</vt:lpstr>
      <vt:lpstr>หลักการเขียนหนังสือราชการ</vt:lpstr>
      <vt:lpstr>เขียนให้ถูกต้อง</vt:lpstr>
      <vt:lpstr>งานนำเสนอ PowerPoint</vt:lpstr>
      <vt:lpstr>เขียนให้ถูกต้อง</vt:lpstr>
      <vt:lpstr>งานนำเสนอ PowerPoint</vt:lpstr>
      <vt:lpstr>        สถาบันวิจัยและพัฒนา   พิจารณาเห็นว่ามหาวิทยาลัยเชียงใหม่       มีบุคลากรที่มีความรู้ เกี่ยวกับระเบียบงานสารบรรณ       จึงขอเรียนเชิญ รศ.บุญรัตน์    จันทร์วังทอง บุคลากรในสังกัดของท่าน   ไปเป็นวิทยากรบรรยายในหัวข้อ “การเขียนหนังสือราชการ”  ตามวัน   เวลา  และสถานที่ดังกล่าว</vt:lpstr>
      <vt:lpstr>งานนำเสนอ PowerPoint</vt:lpstr>
      <vt:lpstr>งานนำเสนอ PowerPoint</vt:lpstr>
      <vt:lpstr>ส่วนเหตุที่มีหนังสือไป</vt:lpstr>
      <vt:lpstr>เขียนให้ถูกต้อง</vt:lpstr>
      <vt:lpstr>งานนำเสนอ PowerPoint</vt:lpstr>
      <vt:lpstr>เขียนให้ถูกต้อง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เขียนให้ถูกต้อง</vt:lpstr>
      <vt:lpstr>หลักการเขียนหนังสือราชการ</vt:lpstr>
      <vt:lpstr>เขียนให้ชัดเจน</vt:lpstr>
      <vt:lpstr>หลักการเขียนหนังสือราชการ</vt:lpstr>
      <vt:lpstr>เขียนให้รัดกุม</vt:lpstr>
      <vt:lpstr>หลักการเขียนหนังสือราชการ</vt:lpstr>
      <vt:lpstr>เขียนให้กระทัดรัด</vt:lpstr>
      <vt:lpstr>งานนำเสนอ PowerPoint</vt:lpstr>
      <vt:lpstr>หลักการเขียนหนังสือราชการ</vt:lpstr>
      <vt:lpstr>ทักษะที่ใช้ในการร่างหนังสือ</vt:lpstr>
      <vt:lpstr>งานนำเสนอ PowerPoint</vt:lpstr>
      <vt:lpstr>งานนำเสนอ PowerPoint</vt:lpstr>
      <vt:lpstr>เทคนิคการเกษียณหนังสือของเจ้าหน้าที่ที่เกี่ยวข้อง</vt:lpstr>
      <vt:lpstr>เทคนิคการเกษียณหนังสือของเจ้าหน้าที่ที่เกี่ยวข้อง</vt:lpstr>
      <vt:lpstr>ของแถม!!!</vt:lpstr>
      <vt:lpstr>ประกาศ เรื่อง การกำหนดเลขที่หนังสือออก</vt:lpstr>
      <vt:lpstr>ประกาศ เรื่อง การกำหนดเลขที่หนังสือออก</vt:lpstr>
      <vt:lpstr>ประกาศ เรื่อง การกำหนดเลขที่หนังสือออก</vt:lpstr>
      <vt:lpstr>หนังสือภายนอก</vt:lpstr>
      <vt:lpstr>งานนำเสนอ PowerPoint</vt:lpstr>
      <vt:lpstr>งานนำเสนอ PowerPoint</vt:lpstr>
      <vt:lpstr>ชั้นความเร็ว</vt:lpstr>
      <vt:lpstr>ชั้นความลับ</vt:lpstr>
      <vt:lpstr>ชั้นความลับ</vt:lpstr>
      <vt:lpstr>ชั้นความลับ</vt:lpstr>
      <vt:lpstr>ขอบคุณ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pann</dc:creator>
  <cp:lastModifiedBy>Personal Computer.</cp:lastModifiedBy>
  <cp:revision>52</cp:revision>
  <dcterms:created xsi:type="dcterms:W3CDTF">2014-03-25T02:57:07Z</dcterms:created>
  <dcterms:modified xsi:type="dcterms:W3CDTF">2014-04-01T02:45:37Z</dcterms:modified>
</cp:coreProperties>
</file>